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8"/>
  </p:notesMasterIdLst>
  <p:sldIdLst>
    <p:sldId id="256" r:id="rId2"/>
    <p:sldId id="257" r:id="rId3"/>
    <p:sldId id="258" r:id="rId4"/>
    <p:sldId id="259" r:id="rId5"/>
    <p:sldId id="260" r:id="rId6"/>
    <p:sldId id="261" r:id="rId7"/>
    <p:sldId id="262" r:id="rId8"/>
    <p:sldId id="268" r:id="rId9"/>
    <p:sldId id="263" r:id="rId10"/>
    <p:sldId id="264" r:id="rId11"/>
    <p:sldId id="265" r:id="rId12"/>
    <p:sldId id="266" r:id="rId13"/>
    <p:sldId id="267" r:id="rId14"/>
    <p:sldId id="278" r:id="rId15"/>
    <p:sldId id="269" r:id="rId16"/>
    <p:sldId id="277" r:id="rId17"/>
    <p:sldId id="270" r:id="rId18"/>
    <p:sldId id="271" r:id="rId19"/>
    <p:sldId id="272" r:id="rId20"/>
    <p:sldId id="273" r:id="rId21"/>
    <p:sldId id="274" r:id="rId22"/>
    <p:sldId id="275" r:id="rId23"/>
    <p:sldId id="276"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328" r:id="rId41"/>
    <p:sldId id="304" r:id="rId42"/>
    <p:sldId id="296" r:id="rId43"/>
    <p:sldId id="297" r:id="rId44"/>
    <p:sldId id="298" r:id="rId45"/>
    <p:sldId id="299" r:id="rId46"/>
    <p:sldId id="305" r:id="rId47"/>
    <p:sldId id="300" r:id="rId48"/>
    <p:sldId id="301" r:id="rId49"/>
    <p:sldId id="303" r:id="rId50"/>
    <p:sldId id="307" r:id="rId51"/>
    <p:sldId id="306" r:id="rId52"/>
    <p:sldId id="308" r:id="rId53"/>
    <p:sldId id="309" r:id="rId54"/>
    <p:sldId id="310" r:id="rId55"/>
    <p:sldId id="311" r:id="rId56"/>
    <p:sldId id="312" r:id="rId57"/>
    <p:sldId id="313" r:id="rId58"/>
    <p:sldId id="315" r:id="rId59"/>
    <p:sldId id="314" r:id="rId60"/>
    <p:sldId id="316" r:id="rId61"/>
    <p:sldId id="317" r:id="rId62"/>
    <p:sldId id="318" r:id="rId63"/>
    <p:sldId id="319" r:id="rId64"/>
    <p:sldId id="343" r:id="rId65"/>
    <p:sldId id="320" r:id="rId66"/>
    <p:sldId id="321" r:id="rId67"/>
    <p:sldId id="322" r:id="rId68"/>
    <p:sldId id="323" r:id="rId69"/>
    <p:sldId id="324" r:id="rId70"/>
    <p:sldId id="325" r:id="rId71"/>
    <p:sldId id="356" r:id="rId72"/>
    <p:sldId id="327" r:id="rId73"/>
    <p:sldId id="341" r:id="rId74"/>
    <p:sldId id="342" r:id="rId75"/>
    <p:sldId id="344" r:id="rId76"/>
    <p:sldId id="345" r:id="rId77"/>
    <p:sldId id="346" r:id="rId78"/>
    <p:sldId id="347" r:id="rId79"/>
    <p:sldId id="348" r:id="rId80"/>
    <p:sldId id="349" r:id="rId81"/>
    <p:sldId id="350" r:id="rId82"/>
    <p:sldId id="351" r:id="rId83"/>
    <p:sldId id="352" r:id="rId84"/>
    <p:sldId id="353" r:id="rId85"/>
    <p:sldId id="354" r:id="rId86"/>
    <p:sldId id="355"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4">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00"/>
    <p:restoredTop sz="94612"/>
  </p:normalViewPr>
  <p:slideViewPr>
    <p:cSldViewPr snapToGrid="0" snapToObjects="1">
      <p:cViewPr varScale="1">
        <p:scale>
          <a:sx n="73" d="100"/>
          <a:sy n="73" d="100"/>
        </p:scale>
        <p:origin x="444" y="60"/>
      </p:cViewPr>
      <p:guideLst>
        <p:guide orient="horz" pos="216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20A91-3396-D74F-9964-D3BBD9581947}" type="datetimeFigureOut">
              <a:rPr kumimoji="1" lang="zh-CN" altLang="en-US" smtClean="0"/>
              <a:t>2018/10/30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837DAD-523C-2843-965B-CE0F3586C7C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837DAD-523C-2843-965B-CE0F3586C7C9}" type="slidenum">
              <a:rPr kumimoji="1" lang="zh-CN" altLang="en-US" smtClean="0"/>
              <a:t>20</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A9CFE17C-1E05-7B42-AD73-2486911F3270}" type="datetimeFigureOut">
              <a:rPr kumimoji="1" lang="zh-CN" altLang="en-US" smtClean="0"/>
              <a:t>2018/10/30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2538226-9B4F-7341-B01A-EC634093543E}"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A9CFE17C-1E05-7B42-AD73-2486911F3270}" type="datetimeFigureOut">
              <a:rPr kumimoji="1" lang="zh-CN" altLang="en-US" smtClean="0"/>
              <a:t>2018/10/30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2538226-9B4F-7341-B01A-EC634093543E}"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A9CFE17C-1E05-7B42-AD73-2486911F3270}" type="datetimeFigureOut">
              <a:rPr kumimoji="1" lang="zh-CN" altLang="en-US" smtClean="0"/>
              <a:t>2018/10/30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2538226-9B4F-7341-B01A-EC634093543E}"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A9CFE17C-1E05-7B42-AD73-2486911F3270}" type="datetimeFigureOut">
              <a:rPr kumimoji="1" lang="zh-CN" altLang="en-US" smtClean="0"/>
              <a:t>2018/10/30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2538226-9B4F-7341-B01A-EC634093543E}"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A9CFE17C-1E05-7B42-AD73-2486911F3270}" type="datetimeFigureOut">
              <a:rPr kumimoji="1" lang="zh-CN" altLang="en-US" smtClean="0"/>
              <a:t>2018/10/30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2538226-9B4F-7341-B01A-EC634093543E}"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A9CFE17C-1E05-7B42-AD73-2486911F3270}" type="datetimeFigureOut">
              <a:rPr kumimoji="1" lang="zh-CN" altLang="en-US" smtClean="0"/>
              <a:t>2018/10/30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2538226-9B4F-7341-B01A-EC634093543E}"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p:cNvSpPr>
            <a:spLocks noGrp="1"/>
          </p:cNvSpPr>
          <p:nvPr>
            <p:ph type="dt" sz="half" idx="10"/>
          </p:nvPr>
        </p:nvSpPr>
        <p:spPr/>
        <p:txBody>
          <a:bodyPr/>
          <a:lstStyle/>
          <a:p>
            <a:fld id="{A9CFE17C-1E05-7B42-AD73-2486911F3270}" type="datetimeFigureOut">
              <a:rPr kumimoji="1" lang="zh-CN" altLang="en-US" smtClean="0"/>
              <a:t>2018/10/30</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62538226-9B4F-7341-B01A-EC634093543E}"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A9CFE17C-1E05-7B42-AD73-2486911F3270}" type="datetimeFigureOut">
              <a:rPr kumimoji="1" lang="zh-CN" altLang="en-US" smtClean="0"/>
              <a:t>2018/10/30</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62538226-9B4F-7341-B01A-EC634093543E}"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9CFE17C-1E05-7B42-AD73-2486911F3270}" type="datetimeFigureOut">
              <a:rPr kumimoji="1" lang="zh-CN" altLang="en-US" smtClean="0"/>
              <a:t>2018/10/30</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62538226-9B4F-7341-B01A-EC634093543E}"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A9CFE17C-1E05-7B42-AD73-2486911F3270}" type="datetimeFigureOut">
              <a:rPr kumimoji="1" lang="zh-CN" altLang="en-US" smtClean="0"/>
              <a:t>2018/10/30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2538226-9B4F-7341-B01A-EC634093543E}"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A9CFE17C-1E05-7B42-AD73-2486911F3270}" type="datetimeFigureOut">
              <a:rPr kumimoji="1" lang="zh-CN" altLang="en-US" smtClean="0"/>
              <a:t>2018/10/30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2538226-9B4F-7341-B01A-EC634093543E}"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CFE17C-1E05-7B42-AD73-2486911F3270}" type="datetimeFigureOut">
              <a:rPr kumimoji="1" lang="zh-CN" altLang="en-US" smtClean="0"/>
              <a:t>2018/10/30</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538226-9B4F-7341-B01A-EC634093543E}"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45229" y="2503713"/>
            <a:ext cx="7162799" cy="1200329"/>
          </a:xfrm>
          <a:prstGeom prst="rect">
            <a:avLst/>
          </a:prstGeom>
          <a:noFill/>
        </p:spPr>
        <p:txBody>
          <a:bodyPr wrap="square" rtlCol="0">
            <a:spAutoFit/>
          </a:bodyPr>
          <a:lstStyle/>
          <a:p>
            <a:r>
              <a:rPr kumimoji="1" lang="zh-CN" altLang="en-US" sz="7200" dirty="0"/>
              <a:t>数值计算与优化</a:t>
            </a:r>
          </a:p>
        </p:txBody>
      </p:sp>
      <p:sp>
        <p:nvSpPr>
          <p:cNvPr id="5" name="文本框 4"/>
          <p:cNvSpPr txBox="1"/>
          <p:nvPr/>
        </p:nvSpPr>
        <p:spPr>
          <a:xfrm>
            <a:off x="8577943" y="5758544"/>
            <a:ext cx="2971800" cy="461665"/>
          </a:xfrm>
          <a:prstGeom prst="rect">
            <a:avLst/>
          </a:prstGeom>
          <a:noFill/>
        </p:spPr>
        <p:txBody>
          <a:bodyPr wrap="square" rtlCol="0">
            <a:spAutoFit/>
          </a:bodyPr>
          <a:lstStyle/>
          <a:p>
            <a:r>
              <a:rPr kumimoji="1" lang="zh-CN" altLang="en-US" sz="2400" dirty="0"/>
              <a:t>高宝丽、刘攀、韩易</a:t>
            </a:r>
          </a:p>
        </p:txBody>
      </p:sp>
    </p:spTree>
  </p:cSld>
  <p:clrMapOvr>
    <a:masterClrMapping/>
  </p:clrMapOvr>
  <p:transition advTm="1266"/>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批量、小批量、随机</a:t>
            </a:r>
          </a:p>
        </p:txBody>
      </p:sp>
      <mc:AlternateContent xmlns:mc="http://schemas.openxmlformats.org/markup-compatibility/2006" xmlns:a14="http://schemas.microsoft.com/office/drawing/2010/main">
        <mc:Choice Requires="a14">
          <p:sp>
            <p:nvSpPr>
              <p:cNvPr id="3" name="内容占位符 2">
                <a:extLst/>
              </p:cNvPr>
              <p:cNvSpPr>
                <a:spLocks noGrp="1"/>
              </p:cNvSpPr>
              <p:nvPr>
                <p:ph idx="1"/>
              </p:nvPr>
            </p:nvSpPr>
            <p:spPr/>
            <p:txBody>
              <a:bodyPr>
                <a:normAutofit/>
              </a:bodyPr>
              <a:lstStyle/>
              <a:p>
                <a:pPr marL="0" indent="0">
                  <a:buNone/>
                </a:pPr>
                <a:r>
                  <a:rPr kumimoji="1" lang="zh-CN" altLang="en-US" b="1" dirty="0">
                    <a:solidFill>
                      <a:srgbClr val="FF0000"/>
                    </a:solidFill>
                  </a:rPr>
                  <a:t>数据大小的选取（更大的批量会计算更精确的梯度估计，但是回报却是小于线性的）</a:t>
                </a:r>
                <a:r>
                  <a:rPr kumimoji="1" lang="en-US" altLang="zh-CN" b="1" dirty="0">
                    <a:solidFill>
                      <a:srgbClr val="FF0000"/>
                    </a:solidFill>
                  </a:rPr>
                  <a:t>:</a:t>
                </a:r>
                <a:r>
                  <a:rPr kumimoji="1" lang="zh-CN" altLang="en-US" b="1" dirty="0">
                    <a:solidFill>
                      <a:srgbClr val="FF0000"/>
                    </a:solidFill>
                  </a:rPr>
                  <a:t> </a:t>
                </a:r>
                <a:r>
                  <a:rPr kumimoji="1" lang="en-US" altLang="zh-CN" dirty="0"/>
                  <a:t>n</a:t>
                </a:r>
                <a:r>
                  <a:rPr kumimoji="1" lang="zh-CN" altLang="en-US" dirty="0"/>
                  <a:t>个样本均值的标准差是</a:t>
                </a:r>
                <a14:m>
                  <m:oMath xmlns:m="http://schemas.openxmlformats.org/officeDocument/2006/math">
                    <m:f>
                      <m:fPr>
                        <m:ctrlPr>
                          <a:rPr kumimoji="1" lang="en-US" altLang="zh-CN" i="1" smtClean="0">
                            <a:latin typeface="Cambria Math" panose="02040503050406030204" pitchFamily="18" charset="0"/>
                          </a:rPr>
                        </m:ctrlPr>
                      </m:fPr>
                      <m:num>
                        <m:r>
                          <a:rPr kumimoji="1" lang="en-US" altLang="zh-CN" i="1" smtClean="0">
                            <a:latin typeface="Cambria Math" panose="02040503050406030204" pitchFamily="18" charset="0"/>
                            <a:ea typeface="Cambria Math" panose="02040503050406030204" pitchFamily="18" charset="0"/>
                          </a:rPr>
                          <m:t>𝜎</m:t>
                        </m:r>
                      </m:num>
                      <m:den>
                        <m:rad>
                          <m:radPr>
                            <m:degHide m:val="on"/>
                            <m:ctrlPr>
                              <a:rPr kumimoji="1" lang="en-US" altLang="zh-CN" i="1" smtClean="0">
                                <a:latin typeface="Cambria Math" panose="02040503050406030204" pitchFamily="18" charset="0"/>
                              </a:rPr>
                            </m:ctrlPr>
                          </m:radPr>
                          <m:deg/>
                          <m:e>
                            <m:r>
                              <a:rPr kumimoji="1" lang="en-US" altLang="zh-CN" b="0" i="1" smtClean="0">
                                <a:latin typeface="Cambria Math" panose="02040503050406030204" pitchFamily="18" charset="0"/>
                              </a:rPr>
                              <m:t>𝑛</m:t>
                            </m:r>
                          </m:e>
                        </m:rad>
                      </m:den>
                    </m:f>
                    <m:r>
                      <a:rPr kumimoji="1" lang="zh-CN" altLang="en-US" b="0" i="0" smtClean="0">
                        <a:latin typeface="Cambria Math" panose="02040503050406030204" pitchFamily="18" charset="0"/>
                      </a:rPr>
                      <m:t>，</m:t>
                    </m:r>
                  </m:oMath>
                </a14:m>
                <a:r>
                  <a:rPr kumimoji="1" lang="zh-CN" altLang="en-US" dirty="0"/>
                  <a:t>其中</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𝜎</m:t>
                    </m:r>
                  </m:oMath>
                </a14:m>
                <a:r>
                  <a:rPr kumimoji="1" lang="zh-CN" altLang="en-US" dirty="0"/>
                  <a:t>是样本值真实的标准差。分母</a:t>
                </a:r>
                <a14:m>
                  <m:oMath xmlns:m="http://schemas.openxmlformats.org/officeDocument/2006/math">
                    <m:rad>
                      <m:radPr>
                        <m:degHide m:val="on"/>
                        <m:ctrlPr>
                          <a:rPr kumimoji="1" lang="en-US" altLang="zh-CN" i="1" smtClean="0">
                            <a:latin typeface="Cambria Math" panose="02040503050406030204" pitchFamily="18" charset="0"/>
                          </a:rPr>
                        </m:ctrlPr>
                      </m:radPr>
                      <m:deg/>
                      <m:e>
                        <m:r>
                          <a:rPr kumimoji="1" lang="en-US" altLang="zh-CN" b="0" i="1" smtClean="0">
                            <a:latin typeface="Cambria Math" panose="02040503050406030204" pitchFamily="18" charset="0"/>
                          </a:rPr>
                          <m:t>𝑛</m:t>
                        </m:r>
                      </m:e>
                    </m:rad>
                  </m:oMath>
                </a14:m>
                <a:r>
                  <a:rPr kumimoji="1" lang="zh-CN" altLang="en-US" dirty="0"/>
                  <a:t>表明使用更多样本来估计梯度的方法回报是低于线性的。比如两个假想的梯度计算，一个基于</a:t>
                </a:r>
                <a:r>
                  <a:rPr kumimoji="1" lang="en-US" altLang="zh-CN" dirty="0"/>
                  <a:t>100</a:t>
                </a:r>
                <a:r>
                  <a:rPr kumimoji="1" lang="zh-CN" altLang="en-US" dirty="0"/>
                  <a:t>个样本，另一个基于</a:t>
                </a:r>
                <a:r>
                  <a:rPr kumimoji="1" lang="en-US" altLang="zh-CN" dirty="0"/>
                  <a:t>10000</a:t>
                </a:r>
                <a:r>
                  <a:rPr kumimoji="1" lang="zh-CN" altLang="en-US" dirty="0"/>
                  <a:t>个样本，后者需要的计算量是前者的</a:t>
                </a:r>
                <a:r>
                  <a:rPr kumimoji="1" lang="en-US" altLang="zh-CN" dirty="0"/>
                  <a:t>100</a:t>
                </a:r>
                <a:r>
                  <a:rPr kumimoji="1" lang="zh-CN" altLang="en-US" dirty="0"/>
                  <a:t>倍，却只降低了</a:t>
                </a:r>
                <a:r>
                  <a:rPr kumimoji="1" lang="en-US" altLang="zh-CN" dirty="0"/>
                  <a:t>10</a:t>
                </a:r>
                <a:r>
                  <a:rPr kumimoji="1" lang="zh-CN" altLang="en-US" dirty="0"/>
                  <a:t>倍的均值标准差。</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086" t="-2632" r="-965"/>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深度学习中优化的困难</a:t>
            </a:r>
          </a:p>
        </p:txBody>
      </p:sp>
      <p:sp>
        <p:nvSpPr>
          <p:cNvPr id="3" name="内容占位符 2"/>
          <p:cNvSpPr>
            <a:spLocks noGrp="1"/>
          </p:cNvSpPr>
          <p:nvPr>
            <p:ph idx="1"/>
          </p:nvPr>
        </p:nvSpPr>
        <p:spPr/>
        <p:txBody>
          <a:bodyPr/>
          <a:lstStyle/>
          <a:p>
            <a:r>
              <a:rPr kumimoji="1" lang="en-US" altLang="zh-CN" dirty="0"/>
              <a:t>1.</a:t>
            </a:r>
            <a:r>
              <a:rPr kumimoji="1" lang="zh-CN" altLang="en-US" dirty="0"/>
              <a:t> 局部极小值：参数空间中不同的参数可能会有相同的解，而这种现象是由</a:t>
            </a:r>
            <a:r>
              <a:rPr kumimoji="1" lang="zh-CN" altLang="en-US" dirty="0">
                <a:solidFill>
                  <a:srgbClr val="FF0000"/>
                </a:solidFill>
              </a:rPr>
              <a:t>模型不可辨识性</a:t>
            </a:r>
            <a:r>
              <a:rPr kumimoji="1" lang="zh-CN" altLang="en-US" dirty="0"/>
              <a:t>所造成的。如果一个足够大的训练集可以唯一确定一组模型参数，那么该模型被称为可辨认的。（画图举例）</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深度学习中优化的困难</a:t>
            </a:r>
          </a:p>
        </p:txBody>
      </p:sp>
      <mc:AlternateContent xmlns:mc="http://schemas.openxmlformats.org/markup-compatibility/2006" xmlns:a14="http://schemas.microsoft.com/office/drawing/2010/main">
        <mc:Choice Requires="a14">
          <p:sp>
            <p:nvSpPr>
              <p:cNvPr id="3" name="内容占位符 2">
                <a:extLst/>
              </p:cNvPr>
              <p:cNvSpPr>
                <a:spLocks noGrp="1"/>
              </p:cNvSpPr>
              <p:nvPr>
                <p:ph idx="1"/>
              </p:nvPr>
            </p:nvSpPr>
            <p:spPr/>
            <p:txBody>
              <a:bodyPr/>
              <a:lstStyle/>
              <a:p>
                <a:r>
                  <a:rPr kumimoji="1" lang="en-US" altLang="zh-CN" dirty="0"/>
                  <a:t>2.</a:t>
                </a:r>
                <a:r>
                  <a:rPr kumimoji="1" lang="zh-CN" altLang="en-US" dirty="0"/>
                  <a:t>  梯度消失和梯度爆炸：</a:t>
                </a:r>
                <a:endParaRPr kumimoji="1" lang="en-US" altLang="zh-CN" dirty="0"/>
              </a:p>
              <a:p>
                <a:pPr marL="0" indent="0">
                  <a:buNone/>
                </a:pPr>
                <a:endParaRPr kumimoji="1" lang="en-US" altLang="zh-CN" dirty="0"/>
              </a:p>
              <a:p>
                <a:pPr marL="0" indent="0">
                  <a:buNone/>
                </a:pPr>
                <a:r>
                  <a:rPr kumimoji="1" lang="zh-CN" altLang="en-US" dirty="0"/>
                  <a:t>在</a:t>
                </a:r>
                <a:r>
                  <a:rPr kumimoji="1" lang="en-US" altLang="zh-CN" dirty="0"/>
                  <a:t>RNN</a:t>
                </a:r>
                <a:r>
                  <a:rPr kumimoji="1" lang="zh-CN" altLang="en-US" dirty="0"/>
                  <a:t>中，假设参数共享的矩阵为</a:t>
                </a:r>
                <a:r>
                  <a:rPr kumimoji="1" lang="en-US" altLang="zh-CN" dirty="0"/>
                  <a:t>W</a:t>
                </a:r>
                <a:r>
                  <a:rPr kumimoji="1" lang="zh-CN" altLang="en-US" dirty="0"/>
                  <a:t>，对</a:t>
                </a:r>
                <a:r>
                  <a:rPr kumimoji="1" lang="en-US" altLang="zh-CN" dirty="0"/>
                  <a:t>W</a:t>
                </a:r>
                <a:r>
                  <a:rPr kumimoji="1" lang="zh-CN" altLang="en-US" dirty="0"/>
                  <a:t>进行特征值分解可得</a:t>
                </a:r>
                <a14:m>
                  <m:oMath xmlns:m="http://schemas.openxmlformats.org/officeDocument/2006/math">
                    <m:r>
                      <m:rPr>
                        <m:sty m:val="p"/>
                      </m:rPr>
                      <a:rPr kumimoji="1" lang="en-US" altLang="zh-CN" i="1" dirty="0" smtClean="0">
                        <a:latin typeface="Cambria Math" panose="02040503050406030204" pitchFamily="18" charset="0"/>
                      </a:rPr>
                      <m:t>W</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𝑉𝑑𝑖𝑎𝑔</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ea typeface="Cambria Math" panose="02040503050406030204" pitchFamily="18" charset="0"/>
                      </a:rPr>
                      <m:t>𝜆</m:t>
                    </m:r>
                    <m:r>
                      <a:rPr kumimoji="1" lang="en-US" altLang="zh-CN" b="0" i="1" dirty="0" smtClean="0">
                        <a:latin typeface="Cambria Math" panose="02040503050406030204" pitchFamily="18" charset="0"/>
                      </a:rPr>
                      <m:t>)</m:t>
                    </m:r>
                    <m:sSup>
                      <m:sSupPr>
                        <m:ctrlPr>
                          <a:rPr kumimoji="1" lang="en-US" altLang="zh-CN" b="0" i="1" dirty="0" smtClean="0">
                            <a:latin typeface="Cambria Math" panose="02040503050406030204" pitchFamily="18" charset="0"/>
                          </a:rPr>
                        </m:ctrlPr>
                      </m:sSupPr>
                      <m:e>
                        <m:r>
                          <a:rPr kumimoji="1" lang="en-US" altLang="zh-CN" b="0" i="1" dirty="0" smtClean="0">
                            <a:latin typeface="Cambria Math" panose="02040503050406030204" pitchFamily="18" charset="0"/>
                          </a:rPr>
                          <m:t>𝑉</m:t>
                        </m:r>
                      </m:e>
                      <m:sup>
                        <m:r>
                          <a:rPr kumimoji="1" lang="en-US" altLang="zh-CN" b="0" i="1" dirty="0" smtClean="0">
                            <a:latin typeface="Cambria Math" panose="02040503050406030204" pitchFamily="18" charset="0"/>
                          </a:rPr>
                          <m:t>−1</m:t>
                        </m:r>
                      </m:sup>
                    </m:sSup>
                  </m:oMath>
                </a14:m>
                <a:r>
                  <a:rPr kumimoji="1" lang="zh-CN" altLang="en-US" dirty="0"/>
                  <a:t> ，则</a:t>
                </a:r>
                <a14:m>
                  <m:oMath xmlns:m="http://schemas.openxmlformats.org/officeDocument/2006/math">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𝑊</m:t>
                        </m:r>
                      </m:e>
                      <m:sup>
                        <m:r>
                          <a:rPr kumimoji="1" lang="en-US" altLang="zh-CN" b="0" i="1" smtClean="0">
                            <a:latin typeface="Cambria Math" panose="02040503050406030204" pitchFamily="18" charset="0"/>
                          </a:rPr>
                          <m:t>𝑡</m:t>
                        </m:r>
                      </m:sup>
                    </m:s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𝑉𝑑𝑖𝑎𝑔</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𝜆</m:t>
                        </m:r>
                        <m:r>
                          <a:rPr kumimoji="1" lang="en-US" altLang="zh-CN" b="0" i="1" smtClean="0">
                            <a:latin typeface="Cambria Math" panose="02040503050406030204" pitchFamily="18" charset="0"/>
                          </a:rPr>
                          <m:t>)</m:t>
                        </m:r>
                      </m:e>
                      <m:sup>
                        <m:r>
                          <a:rPr kumimoji="1" lang="en-US" altLang="zh-CN" b="0" i="1" smtClean="0">
                            <a:latin typeface="Cambria Math" panose="02040503050406030204" pitchFamily="18" charset="0"/>
                          </a:rPr>
                          <m:t>𝑡</m:t>
                        </m:r>
                      </m:sup>
                    </m:sSup>
                  </m:oMath>
                </a14:m>
                <a:r>
                  <a:rPr kumimoji="1" lang="en-US" altLang="zh-CN" b="0" dirty="0"/>
                  <a:t> </a:t>
                </a:r>
                <a14:m>
                  <m:oMath xmlns:m="http://schemas.openxmlformats.org/officeDocument/2006/math">
                    <m:sSup>
                      <m:sSupPr>
                        <m:ctrlPr>
                          <a:rPr kumimoji="1" lang="en-US" altLang="zh-CN" b="0" i="1" dirty="0" smtClean="0">
                            <a:latin typeface="Cambria Math" panose="02040503050406030204" pitchFamily="18" charset="0"/>
                          </a:rPr>
                        </m:ctrlPr>
                      </m:sSupPr>
                      <m:e>
                        <m:r>
                          <a:rPr kumimoji="1" lang="en-US" altLang="zh-CN" b="0" i="1" dirty="0" smtClean="0">
                            <a:latin typeface="Cambria Math" panose="02040503050406030204" pitchFamily="18" charset="0"/>
                          </a:rPr>
                          <m:t>𝑉</m:t>
                        </m:r>
                      </m:e>
                      <m:sup>
                        <m:r>
                          <a:rPr kumimoji="1" lang="en-US" altLang="zh-CN" b="0" i="1" dirty="0" smtClean="0">
                            <a:latin typeface="Cambria Math" panose="02040503050406030204" pitchFamily="18" charset="0"/>
                          </a:rPr>
                          <m:t>−1</m:t>
                        </m:r>
                      </m:sup>
                    </m:sSup>
                  </m:oMath>
                </a14:m>
                <a:r>
                  <a:rPr kumimoji="1" lang="zh-CN" altLang="en-US" dirty="0"/>
                  <a:t> 。当</a:t>
                </a:r>
                <a14:m>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𝜆</m:t>
                    </m:r>
                    <m:r>
                      <a:rPr kumimoji="1" lang="en-US" altLang="zh-CN" b="0" i="0" smtClean="0">
                        <a:latin typeface="Cambria Math" panose="02040503050406030204" pitchFamily="18" charset="0"/>
                        <a:ea typeface="Cambria Math" panose="02040503050406030204" pitchFamily="18" charset="0"/>
                      </a:rPr>
                      <m:t>&gt;</m:t>
                    </m:r>
                  </m:oMath>
                </a14:m>
                <a:r>
                  <a:rPr kumimoji="1" lang="en-US" altLang="zh-CN" dirty="0"/>
                  <a:t>1</a:t>
                </a:r>
                <a:r>
                  <a:rPr kumimoji="1" lang="zh-CN" altLang="en-US" dirty="0"/>
                  <a:t>时，会发生梯度爆炸，而</a:t>
                </a:r>
                <a14:m>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𝜆</m:t>
                    </m:r>
                    <m:r>
                      <a:rPr kumimoji="1" lang="en-US" altLang="zh-CN" b="0" i="0" smtClean="0">
                        <a:latin typeface="Cambria Math" panose="02040503050406030204" pitchFamily="18" charset="0"/>
                        <a:ea typeface="Cambria Math" panose="02040503050406030204" pitchFamily="18" charset="0"/>
                      </a:rPr>
                      <m:t>&lt;</m:t>
                    </m:r>
                  </m:oMath>
                </a14:m>
                <a:r>
                  <a:rPr kumimoji="1" lang="en-US" altLang="zh-CN" dirty="0"/>
                  <a:t>1</a:t>
                </a:r>
                <a:r>
                  <a:rPr kumimoji="1" lang="zh-CN" altLang="en-US" dirty="0"/>
                  <a:t>时，会发生梯度消失。</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086" t="-2632"/>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梯度优化基础（一阶）</a:t>
            </a:r>
          </a:p>
        </p:txBody>
      </p:sp>
      <mc:AlternateContent xmlns:mc="http://schemas.openxmlformats.org/markup-compatibility/2006" xmlns:a14="http://schemas.microsoft.com/office/drawing/2010/main">
        <mc:Choice Requires="a14">
          <p:sp>
            <p:nvSpPr>
              <p:cNvPr id="3" name="内容占位符 2">
                <a:extLst/>
              </p:cNvPr>
              <p:cNvSpPr>
                <a:spLocks noGrp="1"/>
              </p:cNvSpPr>
              <p:nvPr>
                <p:ph idx="1"/>
              </p:nvPr>
            </p:nvSpPr>
            <p:spPr/>
            <p:txBody>
              <a:bodyPr/>
              <a:lstStyle/>
              <a:p>
                <a:r>
                  <a:rPr kumimoji="1" lang="zh-CN" altLang="en-US" dirty="0"/>
                  <a:t>优化概念：优化指的是给定目标函数</a:t>
                </a:r>
                <a14:m>
                  <m:oMath xmlns:m="http://schemas.openxmlformats.org/officeDocument/2006/math">
                    <m:r>
                      <a:rPr kumimoji="1" lang="en-US" altLang="zh-CN" b="0" i="1" smtClean="0">
                        <a:latin typeface="Cambria Math" panose="02040503050406030204" pitchFamily="18" charset="0"/>
                      </a:rPr>
                      <m:t>𝑓</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oMath>
                </a14:m>
                <a:r>
                  <a:rPr kumimoji="1" lang="zh-CN" altLang="en-US" dirty="0"/>
                  <a:t>，改变</a:t>
                </a:r>
                <a14:m>
                  <m:oMath xmlns:m="http://schemas.openxmlformats.org/officeDocument/2006/math">
                    <m:r>
                      <a:rPr kumimoji="1" lang="en-US" altLang="zh-CN" b="0" i="1" smtClean="0">
                        <a:latin typeface="Cambria Math" panose="02040503050406030204" pitchFamily="18" charset="0"/>
                      </a:rPr>
                      <m:t>𝑥</m:t>
                    </m:r>
                  </m:oMath>
                </a14:m>
                <a:r>
                  <a:rPr kumimoji="1" lang="zh-CN" altLang="en-US" dirty="0"/>
                  <a:t>以最小化或最大化函数</a:t>
                </a:r>
                <a14:m>
                  <m:oMath xmlns:m="http://schemas.openxmlformats.org/officeDocument/2006/math">
                    <m:r>
                      <a:rPr kumimoji="1" lang="en-US" altLang="zh-CN" b="0" i="1" smtClean="0">
                        <a:latin typeface="Cambria Math" panose="02040503050406030204" pitchFamily="18" charset="0"/>
                      </a:rPr>
                      <m:t>𝑓</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oMath>
                </a14:m>
                <a:r>
                  <a:rPr kumimoji="1" lang="zh-CN" altLang="en-US" dirty="0"/>
                  <a:t>的任务。</a:t>
                </a:r>
                <a:endParaRPr kumimoji="1" lang="en-US" altLang="zh-CN" dirty="0"/>
              </a:p>
              <a:p>
                <a:r>
                  <a:rPr kumimoji="1" lang="zh-CN" altLang="en-US" dirty="0"/>
                  <a:t>导数：</a:t>
                </a:r>
                <a14:m>
                  <m:oMath xmlns:m="http://schemas.openxmlformats.org/officeDocument/2006/math">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𝑓</m:t>
                        </m:r>
                      </m:e>
                      <m:sup>
                        <m:r>
                          <a:rPr kumimoji="1" lang="en-US" altLang="zh-CN" b="0" i="1" smtClean="0">
                            <a:latin typeface="Cambria Math" panose="02040503050406030204" pitchFamily="18" charset="0"/>
                          </a:rPr>
                          <m:t>′</m:t>
                        </m:r>
                      </m:sup>
                    </m:s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oMath>
                </a14:m>
                <a:r>
                  <a:rPr kumimoji="1" lang="zh-CN" altLang="en-US" dirty="0"/>
                  <a:t>代表</a:t>
                </a:r>
                <a14:m>
                  <m:oMath xmlns:m="http://schemas.openxmlformats.org/officeDocument/2006/math">
                    <m:r>
                      <a:rPr kumimoji="1" lang="en-US" altLang="zh-CN" b="0" i="1" smtClean="0">
                        <a:latin typeface="Cambria Math" panose="02040503050406030204" pitchFamily="18" charset="0"/>
                      </a:rPr>
                      <m:t>𝑓</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oMath>
                </a14:m>
                <a:r>
                  <a:rPr kumimoji="1" lang="zh-CN" altLang="en-US" dirty="0"/>
                  <a:t>在点</a:t>
                </a:r>
                <a14:m>
                  <m:oMath xmlns:m="http://schemas.openxmlformats.org/officeDocument/2006/math">
                    <m:r>
                      <a:rPr kumimoji="1" lang="en-US" altLang="zh-CN" b="0" i="1" smtClean="0">
                        <a:latin typeface="Cambria Math" panose="02040503050406030204" pitchFamily="18" charset="0"/>
                      </a:rPr>
                      <m:t>𝑥</m:t>
                    </m:r>
                  </m:oMath>
                </a14:m>
                <a:r>
                  <a:rPr kumimoji="1" lang="zh-CN" altLang="en-US" dirty="0"/>
                  <a:t>处的斜率</a:t>
                </a:r>
                <a:endParaRPr kumimoji="1" lang="en-US" altLang="zh-CN" dirty="0"/>
              </a:p>
              <a:p>
                <a:r>
                  <a:rPr kumimoji="1" lang="zh-CN" altLang="en-US" dirty="0"/>
                  <a:t>局部极小点、局部极大点、鞍点：</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65" t="-2632"/>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2457450" y="3827463"/>
            <a:ext cx="7277100" cy="2349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梯度优化基础（一阶）</a:t>
            </a:r>
          </a:p>
        </p:txBody>
      </p:sp>
      <p:pic>
        <p:nvPicPr>
          <p:cNvPr id="4" name="内容占位符 3"/>
          <p:cNvPicPr>
            <a:picLocks noGrp="1" noChangeAspect="1"/>
          </p:cNvPicPr>
          <p:nvPr>
            <p:ph idx="1"/>
          </p:nvPr>
        </p:nvPicPr>
        <p:blipFill>
          <a:blip r:embed="rId2"/>
          <a:stretch>
            <a:fillRect/>
          </a:stretch>
        </p:blipFill>
        <p:spPr>
          <a:xfrm>
            <a:off x="838200" y="3088819"/>
            <a:ext cx="4121753" cy="3062744"/>
          </a:xfrm>
          <a:prstGeom prst="rect">
            <a:avLst/>
          </a:prstGeom>
        </p:spPr>
      </p:pic>
      <p:pic>
        <p:nvPicPr>
          <p:cNvPr id="5" name="图片 4"/>
          <p:cNvPicPr>
            <a:picLocks noChangeAspect="1"/>
          </p:cNvPicPr>
          <p:nvPr/>
        </p:nvPicPr>
        <p:blipFill>
          <a:blip r:embed="rId3"/>
          <a:stretch>
            <a:fillRect/>
          </a:stretch>
        </p:blipFill>
        <p:spPr>
          <a:xfrm>
            <a:off x="6705600" y="3083281"/>
            <a:ext cx="3797300" cy="3068282"/>
          </a:xfrm>
          <a:prstGeom prst="rect">
            <a:avLst/>
          </a:prstGeom>
        </p:spPr>
      </p:pic>
      <p:sp>
        <p:nvSpPr>
          <p:cNvPr id="7" name="文本框 6"/>
          <p:cNvSpPr txBox="1"/>
          <p:nvPr/>
        </p:nvSpPr>
        <p:spPr>
          <a:xfrm>
            <a:off x="1028700" y="1600200"/>
            <a:ext cx="8724900" cy="523220"/>
          </a:xfrm>
          <a:prstGeom prst="rect">
            <a:avLst/>
          </a:prstGeom>
          <a:noFill/>
        </p:spPr>
        <p:txBody>
          <a:bodyPr wrap="square" rtlCol="0">
            <a:spAutoFit/>
          </a:bodyPr>
          <a:lstStyle/>
          <a:p>
            <a:r>
              <a:rPr kumimoji="1" lang="zh-CN" altLang="en-US" sz="2800" b="1" dirty="0">
                <a:solidFill>
                  <a:srgbClr val="FF0000"/>
                </a:solidFill>
              </a:rPr>
              <a:t>方向导数：</a:t>
            </a:r>
            <a:r>
              <a:rPr lang="zh-CN" altLang="en-US" sz="2800" dirty="0"/>
              <a:t>方向导数就是某个方向上的导数。</a:t>
            </a:r>
            <a:endParaRPr kumimoji="1" lang="zh-CN" alt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梯度优化基础（一阶）</a:t>
            </a:r>
          </a:p>
        </p:txBody>
      </p:sp>
      <mc:AlternateContent xmlns:mc="http://schemas.openxmlformats.org/markup-compatibility/2006" xmlns:a14="http://schemas.microsoft.com/office/drawing/2010/main">
        <mc:Choice Requires="a14">
          <p:sp>
            <p:nvSpPr>
              <p:cNvPr id="3" name="内容占位符 2">
                <a:extLst/>
              </p:cNvPr>
              <p:cNvSpPr>
                <a:spLocks noGrp="1"/>
              </p:cNvSpPr>
              <p:nvPr>
                <p:ph idx="1"/>
              </p:nvPr>
            </p:nvSpPr>
            <p:spPr>
              <a:xfrm>
                <a:off x="838200" y="1578279"/>
                <a:ext cx="10515600" cy="5098094"/>
              </a:xfrm>
            </p:spPr>
            <p:txBody>
              <a:bodyPr>
                <a:normAutofit/>
              </a:bodyPr>
              <a:lstStyle/>
              <a:p>
                <a:pPr marL="0" indent="0">
                  <a:buNone/>
                </a:pPr>
                <a:r>
                  <a:rPr kumimoji="1" lang="zh-CN" altLang="en-US" dirty="0"/>
                  <a:t>假设方向</a:t>
                </a:r>
                <a14:m>
                  <m:oMath xmlns:m="http://schemas.openxmlformats.org/officeDocument/2006/math">
                    <m:r>
                      <a:rPr kumimoji="1" lang="en-US" altLang="zh-CN" b="0" i="1" smtClean="0">
                        <a:latin typeface="Cambria Math" panose="02040503050406030204" pitchFamily="18" charset="0"/>
                      </a:rPr>
                      <m:t>𝑢</m:t>
                    </m:r>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𝑐𝑜𝑠</m:t>
                        </m:r>
                        <m:r>
                          <a:rPr kumimoji="1" lang="en-US" altLang="zh-CN" b="0" i="1" smtClean="0">
                            <a:latin typeface="Cambria Math" panose="02040503050406030204" pitchFamily="18" charset="0"/>
                            <a:ea typeface="Cambria Math" panose="02040503050406030204" pitchFamily="18" charset="0"/>
                          </a:rPr>
                          <m:t>𝛼</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𝑠𝑖𝑛</m:t>
                        </m:r>
                        <m:r>
                          <a:rPr kumimoji="1" lang="en-US" altLang="zh-CN" b="0" i="1" smtClean="0">
                            <a:latin typeface="Cambria Math" panose="02040503050406030204" pitchFamily="18" charset="0"/>
                            <a:ea typeface="Cambria Math" panose="02040503050406030204" pitchFamily="18" charset="0"/>
                          </a:rPr>
                          <m:t>𝛼</m:t>
                        </m:r>
                      </m:e>
                    </m:d>
                  </m:oMath>
                </a14:m>
                <a:r>
                  <a:rPr kumimoji="1" lang="zh-CN" altLang="en-US" dirty="0"/>
                  <a:t>，其中</a:t>
                </a:r>
                <a14:m>
                  <m:oMath xmlns:m="http://schemas.openxmlformats.org/officeDocument/2006/math">
                    <m:r>
                      <a:rPr kumimoji="1" lang="en-US" altLang="zh-CN" b="0" i="1" smtClean="0">
                        <a:latin typeface="Cambria Math" panose="02040503050406030204" pitchFamily="18" charset="0"/>
                      </a:rPr>
                      <m:t>𝑢</m:t>
                    </m:r>
                  </m:oMath>
                </a14:m>
                <a:r>
                  <a:rPr kumimoji="1" lang="zh-CN" altLang="en-US" dirty="0"/>
                  <a:t>是单位向量，则方向导数</a:t>
                </a:r>
                <a:endParaRPr kumimoji="1" lang="en-US" altLang="zh-CN" dirty="0"/>
              </a:p>
              <a:p>
                <a:pPr marL="0" indent="0">
                  <a:buNone/>
                </a:pPr>
                <a:r>
                  <a:rPr kumimoji="1" lang="zh-CN" altLang="en-US" sz="2400" dirty="0"/>
                  <a:t>                         </a:t>
                </a:r>
                <a14:m>
                  <m:oMath xmlns:m="http://schemas.openxmlformats.org/officeDocument/2006/math">
                    <m:f>
                      <m:fPr>
                        <m:ctrlPr>
                          <a:rPr kumimoji="1" lang="en-US" altLang="zh-CN" sz="2400" i="1" smtClean="0">
                            <a:latin typeface="Cambria Math" panose="02040503050406030204" pitchFamily="18" charset="0"/>
                          </a:rPr>
                        </m:ctrlPr>
                      </m:fPr>
                      <m:num>
                        <m:r>
                          <a:rPr kumimoji="1" lang="en-US" altLang="zh-CN" sz="240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𝑓</m:t>
                        </m:r>
                      </m:num>
                      <m:den>
                        <m:r>
                          <a:rPr kumimoji="1" lang="en-US" altLang="zh-CN" sz="240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𝑙</m:t>
                        </m:r>
                      </m:den>
                    </m:f>
                    <m:r>
                      <a:rPr kumimoji="1" lang="en-US" altLang="zh-CN" sz="2400" b="0" i="1" smtClean="0">
                        <a:latin typeface="Cambria Math" panose="02040503050406030204" pitchFamily="18" charset="0"/>
                      </a:rPr>
                      <m:t>=</m:t>
                    </m:r>
                    <m:func>
                      <m:funcPr>
                        <m:ctrlPr>
                          <a:rPr kumimoji="1" lang="en-US" altLang="zh-CN" sz="2400" b="0" i="1" smtClean="0">
                            <a:latin typeface="Cambria Math" panose="02040503050406030204" pitchFamily="18" charset="0"/>
                          </a:rPr>
                        </m:ctrlPr>
                      </m:funcPr>
                      <m:fName>
                        <m:limLow>
                          <m:limLowPr>
                            <m:ctrlPr>
                              <a:rPr kumimoji="1" lang="en-US" altLang="zh-CN" sz="2400" b="0" i="1" smtClean="0">
                                <a:latin typeface="Cambria Math" panose="02040503050406030204" pitchFamily="18" charset="0"/>
                              </a:rPr>
                            </m:ctrlPr>
                          </m:limLowPr>
                          <m:e>
                            <m:r>
                              <m:rPr>
                                <m:sty m:val="p"/>
                              </m:rPr>
                              <a:rPr kumimoji="1" lang="en-US" altLang="zh-CN" sz="2400" b="0" i="0" smtClean="0">
                                <a:latin typeface="Cambria Math" panose="02040503050406030204" pitchFamily="18" charset="0"/>
                              </a:rPr>
                              <m:t>lim</m:t>
                            </m:r>
                          </m:e>
                          <m:lim>
                            <m:r>
                              <a:rPr kumimoji="1" lang="en-US" altLang="zh-CN" sz="2400" b="0" i="1" smtClean="0">
                                <a:latin typeface="Cambria Math" panose="02040503050406030204" pitchFamily="18" charset="0"/>
                                <a:ea typeface="Cambria Math" panose="02040503050406030204" pitchFamily="18" charset="0"/>
                              </a:rPr>
                              <m:t>𝜌</m:t>
                            </m:r>
                            <m:r>
                              <a:rPr kumimoji="1" lang="en-US" altLang="zh-CN" sz="2400" b="0" i="1" smtClean="0">
                                <a:latin typeface="Cambria Math" panose="02040503050406030204" pitchFamily="18" charset="0"/>
                                <a:ea typeface="Cambria Math" panose="02040503050406030204" pitchFamily="18" charset="0"/>
                              </a:rPr>
                              <m:t>→0</m:t>
                            </m:r>
                          </m:lim>
                        </m:limLow>
                      </m:fName>
                      <m:e>
                        <m:f>
                          <m:fPr>
                            <m:ctrlPr>
                              <a:rPr kumimoji="1" lang="en-US" altLang="zh-CN" sz="2400" b="0" i="1" smtClean="0">
                                <a:latin typeface="Cambria Math" panose="02040503050406030204" pitchFamily="18" charset="0"/>
                              </a:rPr>
                            </m:ctrlPr>
                          </m:fPr>
                          <m:num>
                            <m:r>
                              <a:rPr kumimoji="1" lang="en-US" altLang="zh-CN" sz="2400" b="0" i="1" smtClean="0">
                                <a:latin typeface="Cambria Math" panose="02040503050406030204" pitchFamily="18" charset="0"/>
                              </a:rPr>
                              <m:t>𝑓</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𝑥</m:t>
                                </m:r>
                                <m:r>
                                  <a:rPr kumimoji="1" lang="en-US" altLang="zh-CN" sz="2400" b="0" i="1" smtClean="0">
                                    <a:latin typeface="Cambria Math" panose="02040503050406030204" pitchFamily="18" charset="0"/>
                                  </a:rPr>
                                  <m:t>+</m:t>
                                </m:r>
                                <m:r>
                                  <m:rPr>
                                    <m:sty m:val="p"/>
                                  </m:rPr>
                                  <a:rPr kumimoji="1" lang="el-GR" altLang="zh-CN" sz="2400" b="0" i="1" smtClean="0">
                                    <a:latin typeface="Cambria Math" panose="02040503050406030204" pitchFamily="18" charset="0"/>
                                    <a:ea typeface="Cambria Math" panose="02040503050406030204" pitchFamily="18" charset="0"/>
                                  </a:rPr>
                                  <m:t>Δ</m:t>
                                </m:r>
                                <m:r>
                                  <a:rPr kumimoji="1" lang="en-US" altLang="zh-CN" sz="2400" b="0" i="1" smtClean="0">
                                    <a:latin typeface="Cambria Math" panose="02040503050406030204" pitchFamily="18" charset="0"/>
                                    <a:ea typeface="Cambria Math" panose="02040503050406030204" pitchFamily="18" charset="0"/>
                                  </a:rPr>
                                  <m:t>𝑥</m:t>
                                </m:r>
                                <m:r>
                                  <a:rPr kumimoji="1" lang="en-US" altLang="zh-CN" sz="2400" b="0" i="1" smtClean="0">
                                    <a:latin typeface="Cambria Math" panose="02040503050406030204" pitchFamily="18" charset="0"/>
                                    <a:ea typeface="Cambria Math" panose="02040503050406030204" pitchFamily="18" charset="0"/>
                                  </a:rPr>
                                  <m:t>,   </m:t>
                                </m:r>
                                <m:r>
                                  <a:rPr kumimoji="1" lang="en-US" altLang="zh-CN" sz="2400" b="0" i="1" smtClean="0">
                                    <a:latin typeface="Cambria Math" panose="02040503050406030204" pitchFamily="18" charset="0"/>
                                    <a:ea typeface="Cambria Math" panose="02040503050406030204" pitchFamily="18" charset="0"/>
                                  </a:rPr>
                                  <m:t>𝑦</m:t>
                                </m:r>
                                <m:r>
                                  <a:rPr kumimoji="1" lang="en-US" altLang="zh-CN" sz="2400" b="0" i="1" smtClean="0">
                                    <a:latin typeface="Cambria Math" panose="02040503050406030204" pitchFamily="18" charset="0"/>
                                    <a:ea typeface="Cambria Math" panose="02040503050406030204" pitchFamily="18" charset="0"/>
                                  </a:rPr>
                                  <m:t>+</m:t>
                                </m:r>
                                <m:r>
                                  <m:rPr>
                                    <m:sty m:val="p"/>
                                  </m:rPr>
                                  <a:rPr kumimoji="1" lang="el-GR" altLang="zh-CN" sz="2400" b="0" i="1" smtClean="0">
                                    <a:latin typeface="Cambria Math" panose="02040503050406030204" pitchFamily="18" charset="0"/>
                                    <a:ea typeface="Cambria Math" panose="02040503050406030204" pitchFamily="18" charset="0"/>
                                  </a:rPr>
                                  <m:t>Δ</m:t>
                                </m:r>
                                <m:r>
                                  <a:rPr kumimoji="1" lang="en-US" altLang="zh-CN" sz="2400" b="0" i="1" smtClean="0">
                                    <a:latin typeface="Cambria Math" panose="02040503050406030204" pitchFamily="18" charset="0"/>
                                    <a:ea typeface="Cambria Math" panose="02040503050406030204" pitchFamily="18" charset="0"/>
                                  </a:rPr>
                                  <m:t>𝑦</m:t>
                                </m:r>
                              </m:e>
                            </m:d>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𝑓</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𝑥</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𝑦</m:t>
                            </m:r>
                            <m:r>
                              <a:rPr kumimoji="1" lang="en-US" altLang="zh-CN" sz="2400" b="0" i="1" smtClean="0">
                                <a:latin typeface="Cambria Math" panose="02040503050406030204" pitchFamily="18" charset="0"/>
                              </a:rPr>
                              <m:t>)</m:t>
                            </m:r>
                          </m:num>
                          <m:den>
                            <m:r>
                              <a:rPr kumimoji="1" lang="en-US" altLang="zh-CN" sz="2400" b="0" i="1" smtClean="0">
                                <a:latin typeface="Cambria Math" panose="02040503050406030204" pitchFamily="18" charset="0"/>
                                <a:ea typeface="Cambria Math" panose="02040503050406030204" pitchFamily="18" charset="0"/>
                              </a:rPr>
                              <m:t>𝜌</m:t>
                            </m:r>
                          </m:den>
                        </m:f>
                      </m:e>
                    </m:func>
                  </m:oMath>
                </a14:m>
                <a:endParaRPr kumimoji="1" lang="en-US" altLang="zh-CN" sz="2400" dirty="0"/>
              </a:p>
              <a:p>
                <a:pPr marL="0" indent="0">
                  <a:buNone/>
                </a:pPr>
                <a:r>
                  <a:rPr kumimoji="1" lang="zh-CN" altLang="en-US" sz="2400" dirty="0"/>
                  <a:t> </a:t>
                </a:r>
                <a14:m>
                  <m:oMath xmlns:m="http://schemas.openxmlformats.org/officeDocument/2006/math">
                    <m:r>
                      <a:rPr kumimoji="1" lang="zh-CN" altLang="en-US" sz="2400" b="0" i="0" smtClean="0">
                        <a:latin typeface="Cambria Math" panose="02040503050406030204" pitchFamily="18" charset="0"/>
                      </a:rPr>
                      <m:t>                                    </m:t>
                    </m:r>
                    <m:r>
                      <a:rPr kumimoji="1" lang="en-US" altLang="zh-CN" sz="2400" b="0" i="1" smtClean="0">
                        <a:latin typeface="Cambria Math" panose="02040503050406030204" pitchFamily="18" charset="0"/>
                      </a:rPr>
                      <m:t>=</m:t>
                    </m:r>
                    <m:func>
                      <m:funcPr>
                        <m:ctrlPr>
                          <a:rPr kumimoji="1" lang="en-US" altLang="zh-CN" sz="2400" b="0" i="1" smtClean="0">
                            <a:latin typeface="Cambria Math" panose="02040503050406030204" pitchFamily="18" charset="0"/>
                          </a:rPr>
                        </m:ctrlPr>
                      </m:funcPr>
                      <m:fName>
                        <m:limLow>
                          <m:limLowPr>
                            <m:ctrlPr>
                              <a:rPr kumimoji="1" lang="en-US" altLang="zh-CN" sz="2400" b="0" i="1" smtClean="0">
                                <a:latin typeface="Cambria Math" panose="02040503050406030204" pitchFamily="18" charset="0"/>
                              </a:rPr>
                            </m:ctrlPr>
                          </m:limLowPr>
                          <m:e>
                            <m:r>
                              <m:rPr>
                                <m:sty m:val="p"/>
                              </m:rPr>
                              <a:rPr kumimoji="1" lang="en-US" altLang="zh-CN" sz="2400" b="0" i="0" smtClean="0">
                                <a:latin typeface="Cambria Math" panose="02040503050406030204" pitchFamily="18" charset="0"/>
                              </a:rPr>
                              <m:t>lim</m:t>
                            </m:r>
                          </m:e>
                          <m:lim>
                            <m:r>
                              <a:rPr kumimoji="1" lang="en-US" altLang="zh-CN" sz="2400" b="0" i="1" smtClean="0">
                                <a:latin typeface="Cambria Math" panose="02040503050406030204" pitchFamily="18" charset="0"/>
                                <a:ea typeface="Cambria Math" panose="02040503050406030204" pitchFamily="18" charset="0"/>
                              </a:rPr>
                              <m:t>𝜌</m:t>
                            </m:r>
                            <m:r>
                              <a:rPr kumimoji="1" lang="en-US" altLang="zh-CN" sz="2400" b="0" i="1" smtClean="0">
                                <a:latin typeface="Cambria Math" panose="02040503050406030204" pitchFamily="18" charset="0"/>
                                <a:ea typeface="Cambria Math" panose="02040503050406030204" pitchFamily="18" charset="0"/>
                              </a:rPr>
                              <m:t>→0</m:t>
                            </m:r>
                          </m:lim>
                        </m:limLow>
                      </m:fName>
                      <m:e>
                        <m:f>
                          <m:fPr>
                            <m:ctrlPr>
                              <a:rPr kumimoji="1" lang="en-US" altLang="zh-CN" sz="2400" b="0" i="1" smtClean="0">
                                <a:latin typeface="Cambria Math" panose="02040503050406030204" pitchFamily="18" charset="0"/>
                              </a:rPr>
                            </m:ctrlPr>
                          </m:fPr>
                          <m:num>
                            <m:r>
                              <a:rPr kumimoji="1" lang="en-US" altLang="zh-CN" sz="2400" b="0" i="1" smtClean="0">
                                <a:latin typeface="Cambria Math" panose="02040503050406030204" pitchFamily="18" charset="0"/>
                              </a:rPr>
                              <m:t>𝑓</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𝑥</m:t>
                                </m:r>
                                <m:r>
                                  <a:rPr kumimoji="1" lang="en-US" altLang="zh-CN" sz="2400" b="0" i="1" smtClean="0">
                                    <a:latin typeface="Cambria Math" panose="02040503050406030204" pitchFamily="18" charset="0"/>
                                  </a:rPr>
                                  <m:t>,  </m:t>
                                </m:r>
                                <m:r>
                                  <a:rPr kumimoji="1" lang="en-US" altLang="zh-CN" sz="2400" b="0" i="1" smtClean="0">
                                    <a:latin typeface="Cambria Math" panose="02040503050406030204" pitchFamily="18" charset="0"/>
                                    <a:ea typeface="Cambria Math" panose="02040503050406030204" pitchFamily="18" charset="0"/>
                                  </a:rPr>
                                  <m:t>𝑦</m:t>
                                </m:r>
                              </m:e>
                            </m:d>
                            <m:r>
                              <a:rPr kumimoji="1" lang="en-US" altLang="zh-CN" sz="2400" b="0" i="1" smtClean="0">
                                <a:latin typeface="Cambria Math" panose="02040503050406030204" pitchFamily="18" charset="0"/>
                                <a:ea typeface="Cambria Math" panose="02040503050406030204" pitchFamily="18" charset="0"/>
                              </a:rPr>
                              <m:t>+</m:t>
                            </m:r>
                            <m:f>
                              <m:fPr>
                                <m:ctrlPr>
                                  <a:rPr kumimoji="1" lang="en-US" altLang="zh-CN" sz="2400" i="1" smtClean="0">
                                    <a:latin typeface="Cambria Math" panose="02040503050406030204" pitchFamily="18" charset="0"/>
                                  </a:rPr>
                                </m:ctrlPr>
                              </m:fPr>
                              <m:num>
                                <m:r>
                                  <a:rPr kumimoji="1" lang="en-US" altLang="zh-CN" sz="240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𝑓</m:t>
                                </m:r>
                              </m:num>
                              <m:den>
                                <m:r>
                                  <a:rPr kumimoji="1" lang="en-US" altLang="zh-CN" sz="240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𝑥</m:t>
                                </m:r>
                              </m:den>
                            </m:f>
                            <m:r>
                              <m:rPr>
                                <m:sty m:val="p"/>
                              </m:rPr>
                              <a:rPr kumimoji="1" lang="el-GR" altLang="zh-CN" sz="2400" b="0" i="1" smtClean="0">
                                <a:latin typeface="Cambria Math" panose="02040503050406030204" pitchFamily="18" charset="0"/>
                                <a:ea typeface="Cambria Math" panose="02040503050406030204" pitchFamily="18" charset="0"/>
                              </a:rPr>
                              <m:t>Δ</m:t>
                            </m:r>
                            <m:r>
                              <a:rPr kumimoji="1" lang="en-US" altLang="zh-CN" sz="2400" b="0" i="1" smtClean="0">
                                <a:latin typeface="Cambria Math" panose="02040503050406030204" pitchFamily="18" charset="0"/>
                                <a:ea typeface="Cambria Math" panose="02040503050406030204" pitchFamily="18" charset="0"/>
                              </a:rPr>
                              <m:t>𝑥</m:t>
                            </m:r>
                            <m:r>
                              <a:rPr kumimoji="1" lang="en-US" altLang="zh-CN" sz="2400" b="0" i="1" smtClean="0">
                                <a:latin typeface="Cambria Math" panose="02040503050406030204" pitchFamily="18" charset="0"/>
                                <a:ea typeface="Cambria Math" panose="02040503050406030204" pitchFamily="18" charset="0"/>
                              </a:rPr>
                              <m:t>+</m:t>
                            </m:r>
                            <m:f>
                              <m:fPr>
                                <m:ctrlPr>
                                  <a:rPr kumimoji="1" lang="en-US" altLang="zh-CN" sz="2400" i="1" smtClean="0">
                                    <a:latin typeface="Cambria Math" panose="02040503050406030204" pitchFamily="18" charset="0"/>
                                  </a:rPr>
                                </m:ctrlPr>
                              </m:fPr>
                              <m:num>
                                <m:r>
                                  <a:rPr kumimoji="1" lang="en-US" altLang="zh-CN" sz="240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𝑓</m:t>
                                </m:r>
                              </m:num>
                              <m:den>
                                <m:r>
                                  <a:rPr kumimoji="1" lang="en-US" altLang="zh-CN" sz="240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𝑦</m:t>
                                </m:r>
                              </m:den>
                            </m:f>
                            <m:r>
                              <m:rPr>
                                <m:sty m:val="p"/>
                              </m:rPr>
                              <a:rPr kumimoji="1" lang="el-GR" altLang="zh-CN" sz="2400" b="0" i="1" smtClean="0">
                                <a:latin typeface="Cambria Math" panose="02040503050406030204" pitchFamily="18" charset="0"/>
                                <a:ea typeface="Cambria Math" panose="02040503050406030204" pitchFamily="18" charset="0"/>
                              </a:rPr>
                              <m:t>Δ</m:t>
                            </m:r>
                            <m:r>
                              <a:rPr kumimoji="1" lang="en-US" altLang="zh-CN" sz="2400" b="0" i="1" smtClean="0">
                                <a:latin typeface="Cambria Math" panose="02040503050406030204" pitchFamily="18" charset="0"/>
                                <a:ea typeface="Cambria Math" panose="02040503050406030204" pitchFamily="18" charset="0"/>
                              </a:rPr>
                              <m:t>𝑦</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𝑜</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𝜌</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rPr>
                              <m:t>𝑓</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𝑥</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𝑦</m:t>
                            </m:r>
                            <m:r>
                              <a:rPr kumimoji="1" lang="en-US" altLang="zh-CN" sz="2400" b="0" i="1" smtClean="0">
                                <a:latin typeface="Cambria Math" panose="02040503050406030204" pitchFamily="18" charset="0"/>
                              </a:rPr>
                              <m:t>)</m:t>
                            </m:r>
                          </m:num>
                          <m:den>
                            <m:r>
                              <a:rPr kumimoji="1" lang="en-US" altLang="zh-CN" sz="2400" b="0" i="1" smtClean="0">
                                <a:latin typeface="Cambria Math" panose="02040503050406030204" pitchFamily="18" charset="0"/>
                                <a:ea typeface="Cambria Math" panose="02040503050406030204" pitchFamily="18" charset="0"/>
                              </a:rPr>
                              <m:t>𝜌</m:t>
                            </m:r>
                          </m:den>
                        </m:f>
                      </m:e>
                    </m:func>
                  </m:oMath>
                </a14:m>
                <a:endParaRPr kumimoji="1" lang="en-US" altLang="zh-CN" sz="2400" dirty="0"/>
              </a:p>
              <a:p>
                <a:pPr marL="0" indent="0">
                  <a:buNone/>
                </a:pPr>
                <a:r>
                  <a:rPr kumimoji="1" lang="zh-CN" altLang="en-US" sz="2400" dirty="0"/>
                  <a:t>                             </a:t>
                </a:r>
                <a14:m>
                  <m:oMath xmlns:m="http://schemas.openxmlformats.org/officeDocument/2006/math">
                    <m:r>
                      <a:rPr kumimoji="1" lang="en-US" altLang="zh-CN" sz="2400" b="0" i="1" smtClean="0">
                        <a:latin typeface="Cambria Math" panose="02040503050406030204" pitchFamily="18" charset="0"/>
                      </a:rPr>
                      <m:t>=</m:t>
                    </m:r>
                    <m:func>
                      <m:funcPr>
                        <m:ctrlPr>
                          <a:rPr kumimoji="1" lang="en-US" altLang="zh-CN" sz="2400" b="0" i="1" smtClean="0">
                            <a:latin typeface="Cambria Math" panose="02040503050406030204" pitchFamily="18" charset="0"/>
                          </a:rPr>
                        </m:ctrlPr>
                      </m:funcPr>
                      <m:fName>
                        <m:limLow>
                          <m:limLowPr>
                            <m:ctrlPr>
                              <a:rPr kumimoji="1" lang="en-US" altLang="zh-CN" sz="2400" b="0" i="1" smtClean="0">
                                <a:latin typeface="Cambria Math" panose="02040503050406030204" pitchFamily="18" charset="0"/>
                              </a:rPr>
                            </m:ctrlPr>
                          </m:limLowPr>
                          <m:e>
                            <m:r>
                              <m:rPr>
                                <m:sty m:val="p"/>
                              </m:rPr>
                              <a:rPr kumimoji="1" lang="en-US" altLang="zh-CN" sz="2400" b="0" i="0" smtClean="0">
                                <a:latin typeface="Cambria Math" panose="02040503050406030204" pitchFamily="18" charset="0"/>
                              </a:rPr>
                              <m:t>lim</m:t>
                            </m:r>
                          </m:e>
                          <m:lim>
                            <m:r>
                              <a:rPr kumimoji="1" lang="en-US" altLang="zh-CN" sz="2400" b="0" i="1" smtClean="0">
                                <a:latin typeface="Cambria Math" panose="02040503050406030204" pitchFamily="18" charset="0"/>
                                <a:ea typeface="Cambria Math" panose="02040503050406030204" pitchFamily="18" charset="0"/>
                              </a:rPr>
                              <m:t>𝜌</m:t>
                            </m:r>
                            <m:r>
                              <a:rPr kumimoji="1" lang="en-US" altLang="zh-CN" sz="2400" b="0" i="1" smtClean="0">
                                <a:latin typeface="Cambria Math" panose="02040503050406030204" pitchFamily="18" charset="0"/>
                                <a:ea typeface="Cambria Math" panose="02040503050406030204" pitchFamily="18" charset="0"/>
                              </a:rPr>
                              <m:t>→0</m:t>
                            </m:r>
                          </m:lim>
                        </m:limLow>
                      </m:fName>
                      <m:e>
                        <m:f>
                          <m:fPr>
                            <m:ctrlPr>
                              <a:rPr kumimoji="1" lang="en-US" altLang="zh-CN" sz="2400" b="0" i="1" smtClean="0">
                                <a:latin typeface="Cambria Math" panose="02040503050406030204" pitchFamily="18" charset="0"/>
                              </a:rPr>
                            </m:ctrlPr>
                          </m:fPr>
                          <m:num>
                            <m:f>
                              <m:fPr>
                                <m:ctrlPr>
                                  <a:rPr kumimoji="1" lang="en-US" altLang="zh-CN" sz="2400" i="1" smtClean="0">
                                    <a:latin typeface="Cambria Math" panose="02040503050406030204" pitchFamily="18" charset="0"/>
                                  </a:rPr>
                                </m:ctrlPr>
                              </m:fPr>
                              <m:num>
                                <m:r>
                                  <a:rPr kumimoji="1" lang="en-US" altLang="zh-CN" sz="240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𝑓</m:t>
                                </m:r>
                              </m:num>
                              <m:den>
                                <m:r>
                                  <a:rPr kumimoji="1" lang="en-US" altLang="zh-CN" sz="240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𝑥</m:t>
                                </m:r>
                              </m:den>
                            </m:f>
                            <m:r>
                              <m:rPr>
                                <m:sty m:val="p"/>
                              </m:rPr>
                              <a:rPr kumimoji="1" lang="el-GR" altLang="zh-CN" sz="2400" b="0" i="1" smtClean="0">
                                <a:latin typeface="Cambria Math" panose="02040503050406030204" pitchFamily="18" charset="0"/>
                                <a:ea typeface="Cambria Math" panose="02040503050406030204" pitchFamily="18" charset="0"/>
                              </a:rPr>
                              <m:t>Δ</m:t>
                            </m:r>
                            <m:r>
                              <a:rPr kumimoji="1" lang="en-US" altLang="zh-CN" sz="2400" b="0" i="1" smtClean="0">
                                <a:latin typeface="Cambria Math" panose="02040503050406030204" pitchFamily="18" charset="0"/>
                                <a:ea typeface="Cambria Math" panose="02040503050406030204" pitchFamily="18" charset="0"/>
                              </a:rPr>
                              <m:t>𝑥</m:t>
                            </m:r>
                            <m:r>
                              <a:rPr kumimoji="1" lang="en-US" altLang="zh-CN" sz="2400" b="0" i="1" smtClean="0">
                                <a:latin typeface="Cambria Math" panose="02040503050406030204" pitchFamily="18" charset="0"/>
                                <a:ea typeface="Cambria Math" panose="02040503050406030204" pitchFamily="18" charset="0"/>
                              </a:rPr>
                              <m:t>+</m:t>
                            </m:r>
                            <m:f>
                              <m:fPr>
                                <m:ctrlPr>
                                  <a:rPr kumimoji="1" lang="en-US" altLang="zh-CN" sz="2400" i="1" smtClean="0">
                                    <a:latin typeface="Cambria Math" panose="02040503050406030204" pitchFamily="18" charset="0"/>
                                  </a:rPr>
                                </m:ctrlPr>
                              </m:fPr>
                              <m:num>
                                <m:r>
                                  <a:rPr kumimoji="1" lang="en-US" altLang="zh-CN" sz="240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𝑓</m:t>
                                </m:r>
                              </m:num>
                              <m:den>
                                <m:r>
                                  <a:rPr kumimoji="1" lang="en-US" altLang="zh-CN" sz="240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𝑦</m:t>
                                </m:r>
                              </m:den>
                            </m:f>
                            <m:r>
                              <m:rPr>
                                <m:sty m:val="p"/>
                              </m:rPr>
                              <a:rPr kumimoji="1" lang="el-GR" altLang="zh-CN" sz="2400" b="0" i="1" smtClean="0">
                                <a:latin typeface="Cambria Math" panose="02040503050406030204" pitchFamily="18" charset="0"/>
                                <a:ea typeface="Cambria Math" panose="02040503050406030204" pitchFamily="18" charset="0"/>
                              </a:rPr>
                              <m:t>Δ</m:t>
                            </m:r>
                            <m:r>
                              <a:rPr kumimoji="1" lang="en-US" altLang="zh-CN" sz="2400" b="0" i="1" smtClean="0">
                                <a:latin typeface="Cambria Math" panose="02040503050406030204" pitchFamily="18" charset="0"/>
                                <a:ea typeface="Cambria Math" panose="02040503050406030204" pitchFamily="18" charset="0"/>
                              </a:rPr>
                              <m:t>𝑦</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𝑜</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𝜌</m:t>
                            </m:r>
                            <m:r>
                              <a:rPr kumimoji="1" lang="en-US" altLang="zh-CN" sz="2400" b="0" i="1" smtClean="0">
                                <a:latin typeface="Cambria Math" panose="02040503050406030204" pitchFamily="18" charset="0"/>
                                <a:ea typeface="Cambria Math" panose="02040503050406030204" pitchFamily="18" charset="0"/>
                              </a:rPr>
                              <m:t>) </m:t>
                            </m:r>
                          </m:num>
                          <m:den>
                            <m:r>
                              <a:rPr kumimoji="1" lang="en-US" altLang="zh-CN" sz="2400" b="0" i="1" smtClean="0">
                                <a:latin typeface="Cambria Math" panose="02040503050406030204" pitchFamily="18" charset="0"/>
                                <a:ea typeface="Cambria Math" panose="02040503050406030204" pitchFamily="18" charset="0"/>
                              </a:rPr>
                              <m:t>𝜌</m:t>
                            </m:r>
                          </m:den>
                        </m:f>
                      </m:e>
                    </m:func>
                  </m:oMath>
                </a14:m>
                <a:endParaRPr kumimoji="1" lang="en-US" altLang="zh-CN" sz="2400" b="0" i="1" dirty="0">
                  <a:latin typeface="Cambria Math" panose="02040503050406030204" pitchFamily="18" charset="0"/>
                  <a:ea typeface="Cambria Math" panose="02040503050406030204" pitchFamily="18" charset="0"/>
                </a:endParaRPr>
              </a:p>
              <a:p>
                <a:pPr marL="0" indent="0">
                  <a:buNone/>
                </a:pPr>
                <a:r>
                  <a:rPr kumimoji="1" lang="zh-CN" altLang="en-US" sz="2400" b="0" dirty="0"/>
                  <a:t>                            </a:t>
                </a:r>
                <a14:m>
                  <m:oMath xmlns:m="http://schemas.openxmlformats.org/officeDocument/2006/math">
                    <m:r>
                      <a:rPr kumimoji="1" lang="zh-CN" altLang="en-US" sz="2400" b="0" i="0" smtClean="0">
                        <a:latin typeface="Cambria Math" panose="02040503050406030204" pitchFamily="18" charset="0"/>
                      </a:rPr>
                      <m:t> </m:t>
                    </m:r>
                    <m:r>
                      <a:rPr kumimoji="1" lang="en-US" altLang="zh-CN" sz="2400" b="0" i="1" smtClean="0">
                        <a:latin typeface="Cambria Math" panose="02040503050406030204" pitchFamily="18" charset="0"/>
                      </a:rPr>
                      <m:t>=</m:t>
                    </m:r>
                  </m:oMath>
                </a14:m>
                <a:r>
                  <a:rPr kumimoji="1" lang="en-US" altLang="zh-CN" sz="2400" dirty="0"/>
                  <a:t> </a:t>
                </a:r>
                <a14:m>
                  <m:oMath xmlns:m="http://schemas.openxmlformats.org/officeDocument/2006/math">
                    <m:f>
                      <m:fPr>
                        <m:ctrlPr>
                          <a:rPr kumimoji="1" lang="en-US" altLang="zh-CN" sz="2400" i="1" smtClean="0">
                            <a:latin typeface="Cambria Math" panose="02040503050406030204" pitchFamily="18" charset="0"/>
                          </a:rPr>
                        </m:ctrlPr>
                      </m:fPr>
                      <m:num>
                        <m:r>
                          <a:rPr kumimoji="1" lang="en-US" altLang="zh-CN" sz="240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𝑓</m:t>
                        </m:r>
                      </m:num>
                      <m:den>
                        <m:r>
                          <a:rPr kumimoji="1" lang="en-US" altLang="zh-CN" sz="240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𝑥</m:t>
                        </m:r>
                      </m:den>
                    </m:f>
                    <m:r>
                      <a:rPr kumimoji="1" lang="en-US" altLang="zh-CN" sz="2400" b="0" i="1" smtClean="0">
                        <a:latin typeface="Cambria Math" panose="02040503050406030204" pitchFamily="18" charset="0"/>
                        <a:ea typeface="Cambria Math" panose="02040503050406030204" pitchFamily="18" charset="0"/>
                      </a:rPr>
                      <m:t>∙</m:t>
                    </m:r>
                    <m:f>
                      <m:fPr>
                        <m:ctrlPr>
                          <a:rPr kumimoji="1" lang="en-US" altLang="zh-CN" sz="2400" b="0" i="1" smtClean="0">
                            <a:latin typeface="Cambria Math" panose="02040503050406030204" pitchFamily="18" charset="0"/>
                            <a:ea typeface="Cambria Math" panose="02040503050406030204" pitchFamily="18" charset="0"/>
                          </a:rPr>
                        </m:ctrlPr>
                      </m:fPr>
                      <m:num>
                        <m:r>
                          <m:rPr>
                            <m:sty m:val="p"/>
                          </m:rPr>
                          <a:rPr kumimoji="1" lang="el-GR" altLang="zh-CN" sz="2400" b="0" i="1" smtClean="0">
                            <a:latin typeface="Cambria Math" panose="02040503050406030204" pitchFamily="18" charset="0"/>
                            <a:ea typeface="Cambria Math" panose="02040503050406030204" pitchFamily="18" charset="0"/>
                          </a:rPr>
                          <m:t>Δ</m:t>
                        </m:r>
                        <m:r>
                          <a:rPr kumimoji="1" lang="en-US" altLang="zh-CN" sz="2400" b="0" i="1" smtClean="0">
                            <a:latin typeface="Cambria Math" panose="02040503050406030204" pitchFamily="18" charset="0"/>
                            <a:ea typeface="Cambria Math" panose="02040503050406030204" pitchFamily="18" charset="0"/>
                          </a:rPr>
                          <m:t>𝑥</m:t>
                        </m:r>
                      </m:num>
                      <m:den>
                        <m:rad>
                          <m:radPr>
                            <m:degHide m:val="on"/>
                            <m:ctrlPr>
                              <a:rPr kumimoji="1" lang="en-US" altLang="zh-CN" sz="2400" b="0" i="1" smtClean="0">
                                <a:latin typeface="Cambria Math" panose="02040503050406030204" pitchFamily="18" charset="0"/>
                                <a:ea typeface="Cambria Math" panose="02040503050406030204" pitchFamily="18" charset="0"/>
                              </a:rPr>
                            </m:ctrlPr>
                          </m:radPr>
                          <m:deg/>
                          <m:e>
                            <m:sSup>
                              <m:sSupPr>
                                <m:ctrlPr>
                                  <a:rPr kumimoji="1" lang="en-US" altLang="zh-CN" sz="2400" b="0" i="1" smtClean="0">
                                    <a:latin typeface="Cambria Math" panose="02040503050406030204" pitchFamily="18" charset="0"/>
                                    <a:ea typeface="Cambria Math" panose="02040503050406030204" pitchFamily="18" charset="0"/>
                                  </a:rPr>
                                </m:ctrlPr>
                              </m:sSupPr>
                              <m:e>
                                <m:r>
                                  <a:rPr kumimoji="1" lang="en-US" altLang="zh-CN" sz="2400" b="0" i="1" smtClean="0">
                                    <a:latin typeface="Cambria Math" panose="02040503050406030204" pitchFamily="18" charset="0"/>
                                    <a:ea typeface="Cambria Math" panose="02040503050406030204" pitchFamily="18" charset="0"/>
                                  </a:rPr>
                                  <m:t>(</m:t>
                                </m:r>
                                <m:r>
                                  <m:rPr>
                                    <m:sty m:val="p"/>
                                  </m:rPr>
                                  <a:rPr kumimoji="1" lang="el-GR" altLang="zh-CN" sz="2400" b="0" i="1" smtClean="0">
                                    <a:latin typeface="Cambria Math" panose="02040503050406030204" pitchFamily="18" charset="0"/>
                                    <a:ea typeface="Cambria Math" panose="02040503050406030204" pitchFamily="18" charset="0"/>
                                  </a:rPr>
                                  <m:t>Δ</m:t>
                                </m:r>
                                <m:r>
                                  <a:rPr kumimoji="1" lang="en-US" altLang="zh-CN" sz="2400" b="0" i="1" smtClean="0">
                                    <a:latin typeface="Cambria Math" panose="02040503050406030204" pitchFamily="18" charset="0"/>
                                    <a:ea typeface="Cambria Math" panose="02040503050406030204" pitchFamily="18" charset="0"/>
                                  </a:rPr>
                                  <m:t>𝑥</m:t>
                                </m:r>
                                <m:r>
                                  <a:rPr kumimoji="1" lang="en-US" altLang="zh-CN" sz="2400" b="0" i="1" smtClean="0">
                                    <a:latin typeface="Cambria Math" panose="02040503050406030204" pitchFamily="18" charset="0"/>
                                    <a:ea typeface="Cambria Math" panose="02040503050406030204" pitchFamily="18" charset="0"/>
                                  </a:rPr>
                                  <m:t>)</m:t>
                                </m:r>
                              </m:e>
                              <m:sup>
                                <m:r>
                                  <a:rPr kumimoji="1" lang="en-US" altLang="zh-CN" sz="2400" b="0" i="1" smtClean="0">
                                    <a:latin typeface="Cambria Math" panose="02040503050406030204" pitchFamily="18" charset="0"/>
                                    <a:ea typeface="Cambria Math" panose="02040503050406030204" pitchFamily="18" charset="0"/>
                                  </a:rPr>
                                  <m:t>2</m:t>
                                </m:r>
                              </m:sup>
                            </m:sSup>
                            <m:r>
                              <a:rPr kumimoji="1" lang="en-US" altLang="zh-CN" sz="2400" b="0" i="1" smtClean="0">
                                <a:latin typeface="Cambria Math" panose="02040503050406030204" pitchFamily="18" charset="0"/>
                                <a:ea typeface="Cambria Math" panose="02040503050406030204" pitchFamily="18" charset="0"/>
                              </a:rPr>
                              <m:t>+</m:t>
                            </m:r>
                            <m:sSup>
                              <m:sSupPr>
                                <m:ctrlPr>
                                  <a:rPr kumimoji="1" lang="en-US" altLang="zh-CN" sz="2400" b="0" i="1" smtClean="0">
                                    <a:latin typeface="Cambria Math" panose="02040503050406030204" pitchFamily="18" charset="0"/>
                                    <a:ea typeface="Cambria Math" panose="02040503050406030204" pitchFamily="18" charset="0"/>
                                  </a:rPr>
                                </m:ctrlPr>
                              </m:sSupPr>
                              <m:e>
                                <m:r>
                                  <a:rPr kumimoji="1" lang="en-US" altLang="zh-CN" sz="2400" b="0" i="1" smtClean="0">
                                    <a:latin typeface="Cambria Math" panose="02040503050406030204" pitchFamily="18" charset="0"/>
                                    <a:ea typeface="Cambria Math" panose="02040503050406030204" pitchFamily="18" charset="0"/>
                                  </a:rPr>
                                  <m:t>(</m:t>
                                </m:r>
                                <m:r>
                                  <m:rPr>
                                    <m:sty m:val="p"/>
                                  </m:rPr>
                                  <a:rPr kumimoji="1" lang="el-GR" altLang="zh-CN" sz="2400" b="0" i="1" smtClean="0">
                                    <a:latin typeface="Cambria Math" panose="02040503050406030204" pitchFamily="18" charset="0"/>
                                    <a:ea typeface="Cambria Math" panose="02040503050406030204" pitchFamily="18" charset="0"/>
                                  </a:rPr>
                                  <m:t>Δ</m:t>
                                </m:r>
                                <m:r>
                                  <a:rPr kumimoji="1" lang="en-US" altLang="zh-CN" sz="2400" b="0" i="1" smtClean="0">
                                    <a:latin typeface="Cambria Math" panose="02040503050406030204" pitchFamily="18" charset="0"/>
                                    <a:ea typeface="Cambria Math" panose="02040503050406030204" pitchFamily="18" charset="0"/>
                                  </a:rPr>
                                  <m:t>𝑦</m:t>
                                </m:r>
                                <m:r>
                                  <a:rPr kumimoji="1" lang="en-US" altLang="zh-CN" sz="2400" b="0" i="1" smtClean="0">
                                    <a:latin typeface="Cambria Math" panose="02040503050406030204" pitchFamily="18" charset="0"/>
                                    <a:ea typeface="Cambria Math" panose="02040503050406030204" pitchFamily="18" charset="0"/>
                                  </a:rPr>
                                  <m:t>)</m:t>
                                </m:r>
                              </m:e>
                              <m:sup>
                                <m:r>
                                  <a:rPr kumimoji="1" lang="en-US" altLang="zh-CN" sz="2400" b="0" i="1" smtClean="0">
                                    <a:latin typeface="Cambria Math" panose="02040503050406030204" pitchFamily="18" charset="0"/>
                                    <a:ea typeface="Cambria Math" panose="02040503050406030204" pitchFamily="18" charset="0"/>
                                  </a:rPr>
                                  <m:t>2</m:t>
                                </m:r>
                              </m:sup>
                            </m:sSup>
                          </m:e>
                        </m:rad>
                      </m:den>
                    </m:f>
                  </m:oMath>
                </a14:m>
                <a:r>
                  <a:rPr kumimoji="1" lang="en-US" altLang="zh-CN" sz="2400" dirty="0"/>
                  <a:t>+ </a:t>
                </a:r>
                <a14:m>
                  <m:oMath xmlns:m="http://schemas.openxmlformats.org/officeDocument/2006/math">
                    <m:f>
                      <m:fPr>
                        <m:ctrlPr>
                          <a:rPr kumimoji="1" lang="en-US" altLang="zh-CN" sz="2400" i="1" smtClean="0">
                            <a:latin typeface="Cambria Math" panose="02040503050406030204" pitchFamily="18" charset="0"/>
                          </a:rPr>
                        </m:ctrlPr>
                      </m:fPr>
                      <m:num>
                        <m:r>
                          <a:rPr kumimoji="1" lang="en-US" altLang="zh-CN" sz="240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𝑓</m:t>
                        </m:r>
                      </m:num>
                      <m:den>
                        <m:r>
                          <a:rPr kumimoji="1" lang="en-US" altLang="zh-CN" sz="240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𝑦</m:t>
                        </m:r>
                      </m:den>
                    </m:f>
                    <m:r>
                      <a:rPr kumimoji="1" lang="en-US" altLang="zh-CN" sz="2400" b="0" i="1" smtClean="0">
                        <a:latin typeface="Cambria Math" panose="02040503050406030204" pitchFamily="18" charset="0"/>
                        <a:ea typeface="Cambria Math" panose="02040503050406030204" pitchFamily="18" charset="0"/>
                      </a:rPr>
                      <m:t>∙</m:t>
                    </m:r>
                    <m:f>
                      <m:fPr>
                        <m:ctrlPr>
                          <a:rPr kumimoji="1" lang="en-US" altLang="zh-CN" sz="2400" b="0" i="1" smtClean="0">
                            <a:latin typeface="Cambria Math" panose="02040503050406030204" pitchFamily="18" charset="0"/>
                            <a:ea typeface="Cambria Math" panose="02040503050406030204" pitchFamily="18" charset="0"/>
                          </a:rPr>
                        </m:ctrlPr>
                      </m:fPr>
                      <m:num>
                        <m:r>
                          <m:rPr>
                            <m:sty m:val="p"/>
                          </m:rPr>
                          <a:rPr kumimoji="1" lang="el-GR" altLang="zh-CN" sz="2400" b="0" i="1" smtClean="0">
                            <a:latin typeface="Cambria Math" panose="02040503050406030204" pitchFamily="18" charset="0"/>
                            <a:ea typeface="Cambria Math" panose="02040503050406030204" pitchFamily="18" charset="0"/>
                          </a:rPr>
                          <m:t>Δ</m:t>
                        </m:r>
                        <m:r>
                          <a:rPr kumimoji="1" lang="en-US" altLang="zh-CN" sz="2400" b="0" i="1" smtClean="0">
                            <a:latin typeface="Cambria Math" panose="02040503050406030204" pitchFamily="18" charset="0"/>
                            <a:ea typeface="Cambria Math" panose="02040503050406030204" pitchFamily="18" charset="0"/>
                          </a:rPr>
                          <m:t>𝑦</m:t>
                        </m:r>
                      </m:num>
                      <m:den>
                        <m:rad>
                          <m:radPr>
                            <m:degHide m:val="on"/>
                            <m:ctrlPr>
                              <a:rPr kumimoji="1" lang="en-US" altLang="zh-CN" sz="2400" b="0" i="1" smtClean="0">
                                <a:latin typeface="Cambria Math" panose="02040503050406030204" pitchFamily="18" charset="0"/>
                                <a:ea typeface="Cambria Math" panose="02040503050406030204" pitchFamily="18" charset="0"/>
                              </a:rPr>
                            </m:ctrlPr>
                          </m:radPr>
                          <m:deg/>
                          <m:e>
                            <m:sSup>
                              <m:sSupPr>
                                <m:ctrlPr>
                                  <a:rPr kumimoji="1" lang="en-US" altLang="zh-CN" sz="2400" b="0" i="1" smtClean="0">
                                    <a:latin typeface="Cambria Math" panose="02040503050406030204" pitchFamily="18" charset="0"/>
                                    <a:ea typeface="Cambria Math" panose="02040503050406030204" pitchFamily="18" charset="0"/>
                                  </a:rPr>
                                </m:ctrlPr>
                              </m:sSupPr>
                              <m:e>
                                <m:r>
                                  <a:rPr kumimoji="1" lang="en-US" altLang="zh-CN" sz="2400" b="0" i="1" smtClean="0">
                                    <a:latin typeface="Cambria Math" panose="02040503050406030204" pitchFamily="18" charset="0"/>
                                    <a:ea typeface="Cambria Math" panose="02040503050406030204" pitchFamily="18" charset="0"/>
                                  </a:rPr>
                                  <m:t>(</m:t>
                                </m:r>
                                <m:r>
                                  <m:rPr>
                                    <m:sty m:val="p"/>
                                  </m:rPr>
                                  <a:rPr kumimoji="1" lang="el-GR" altLang="zh-CN" sz="2400" b="0" i="1" smtClean="0">
                                    <a:latin typeface="Cambria Math" panose="02040503050406030204" pitchFamily="18" charset="0"/>
                                    <a:ea typeface="Cambria Math" panose="02040503050406030204" pitchFamily="18" charset="0"/>
                                  </a:rPr>
                                  <m:t>Δ</m:t>
                                </m:r>
                                <m:r>
                                  <a:rPr kumimoji="1" lang="en-US" altLang="zh-CN" sz="2400" b="0" i="1" smtClean="0">
                                    <a:latin typeface="Cambria Math" panose="02040503050406030204" pitchFamily="18" charset="0"/>
                                    <a:ea typeface="Cambria Math" panose="02040503050406030204" pitchFamily="18" charset="0"/>
                                  </a:rPr>
                                  <m:t>𝑥</m:t>
                                </m:r>
                                <m:r>
                                  <a:rPr kumimoji="1" lang="en-US" altLang="zh-CN" sz="2400" b="0" i="1" smtClean="0">
                                    <a:latin typeface="Cambria Math" panose="02040503050406030204" pitchFamily="18" charset="0"/>
                                    <a:ea typeface="Cambria Math" panose="02040503050406030204" pitchFamily="18" charset="0"/>
                                  </a:rPr>
                                  <m:t>)</m:t>
                                </m:r>
                              </m:e>
                              <m:sup>
                                <m:r>
                                  <a:rPr kumimoji="1" lang="en-US" altLang="zh-CN" sz="2400" b="0" i="1" smtClean="0">
                                    <a:latin typeface="Cambria Math" panose="02040503050406030204" pitchFamily="18" charset="0"/>
                                    <a:ea typeface="Cambria Math" panose="02040503050406030204" pitchFamily="18" charset="0"/>
                                  </a:rPr>
                                  <m:t>2</m:t>
                                </m:r>
                              </m:sup>
                            </m:sSup>
                            <m:r>
                              <a:rPr kumimoji="1" lang="en-US" altLang="zh-CN" sz="2400" b="0" i="1" smtClean="0">
                                <a:latin typeface="Cambria Math" panose="02040503050406030204" pitchFamily="18" charset="0"/>
                                <a:ea typeface="Cambria Math" panose="02040503050406030204" pitchFamily="18" charset="0"/>
                              </a:rPr>
                              <m:t>+</m:t>
                            </m:r>
                            <m:sSup>
                              <m:sSupPr>
                                <m:ctrlPr>
                                  <a:rPr kumimoji="1" lang="en-US" altLang="zh-CN" sz="2400" b="0" i="1" smtClean="0">
                                    <a:latin typeface="Cambria Math" panose="02040503050406030204" pitchFamily="18" charset="0"/>
                                    <a:ea typeface="Cambria Math" panose="02040503050406030204" pitchFamily="18" charset="0"/>
                                  </a:rPr>
                                </m:ctrlPr>
                              </m:sSupPr>
                              <m:e>
                                <m:r>
                                  <a:rPr kumimoji="1" lang="en-US" altLang="zh-CN" sz="2400" b="0" i="1" smtClean="0">
                                    <a:latin typeface="Cambria Math" panose="02040503050406030204" pitchFamily="18" charset="0"/>
                                    <a:ea typeface="Cambria Math" panose="02040503050406030204" pitchFamily="18" charset="0"/>
                                  </a:rPr>
                                  <m:t>(</m:t>
                                </m:r>
                                <m:r>
                                  <m:rPr>
                                    <m:sty m:val="p"/>
                                  </m:rPr>
                                  <a:rPr kumimoji="1" lang="el-GR" altLang="zh-CN" sz="2400" b="0" i="1" smtClean="0">
                                    <a:latin typeface="Cambria Math" panose="02040503050406030204" pitchFamily="18" charset="0"/>
                                    <a:ea typeface="Cambria Math" panose="02040503050406030204" pitchFamily="18" charset="0"/>
                                  </a:rPr>
                                  <m:t>Δ</m:t>
                                </m:r>
                                <m:r>
                                  <a:rPr kumimoji="1" lang="en-US" altLang="zh-CN" sz="2400" b="0" i="1" smtClean="0">
                                    <a:latin typeface="Cambria Math" panose="02040503050406030204" pitchFamily="18" charset="0"/>
                                    <a:ea typeface="Cambria Math" panose="02040503050406030204" pitchFamily="18" charset="0"/>
                                  </a:rPr>
                                  <m:t>𝑦</m:t>
                                </m:r>
                                <m:r>
                                  <a:rPr kumimoji="1" lang="en-US" altLang="zh-CN" sz="2400" b="0" i="1" smtClean="0">
                                    <a:latin typeface="Cambria Math" panose="02040503050406030204" pitchFamily="18" charset="0"/>
                                    <a:ea typeface="Cambria Math" panose="02040503050406030204" pitchFamily="18" charset="0"/>
                                  </a:rPr>
                                  <m:t>)</m:t>
                                </m:r>
                              </m:e>
                              <m:sup>
                                <m:r>
                                  <a:rPr kumimoji="1" lang="en-US" altLang="zh-CN" sz="2400" b="0" i="1" smtClean="0">
                                    <a:latin typeface="Cambria Math" panose="02040503050406030204" pitchFamily="18" charset="0"/>
                                    <a:ea typeface="Cambria Math" panose="02040503050406030204" pitchFamily="18" charset="0"/>
                                  </a:rPr>
                                  <m:t>2</m:t>
                                </m:r>
                              </m:sup>
                            </m:sSup>
                          </m:e>
                        </m:rad>
                      </m:den>
                    </m:f>
                  </m:oMath>
                </a14:m>
                <a:endParaRPr kumimoji="1" lang="en-US" altLang="zh-CN" sz="2400" dirty="0"/>
              </a:p>
              <a:p>
                <a:pPr marL="0" indent="0">
                  <a:buNone/>
                </a:pPr>
                <a:r>
                  <a:rPr kumimoji="1" lang="zh-CN" altLang="en-US" sz="2400" dirty="0"/>
                  <a:t>                             </a:t>
                </a:r>
                <a14:m>
                  <m:oMath xmlns:m="http://schemas.openxmlformats.org/officeDocument/2006/math">
                    <m:r>
                      <a:rPr kumimoji="1" lang="en-US" altLang="zh-CN" sz="2400" b="0" i="1" smtClean="0">
                        <a:latin typeface="Cambria Math" panose="02040503050406030204" pitchFamily="18" charset="0"/>
                      </a:rPr>
                      <m:t>=</m:t>
                    </m:r>
                  </m:oMath>
                </a14:m>
                <a:r>
                  <a:rPr kumimoji="1" lang="en-US" altLang="zh-CN" sz="2400" dirty="0"/>
                  <a:t> (</a:t>
                </a:r>
                <a14:m>
                  <m:oMath xmlns:m="http://schemas.openxmlformats.org/officeDocument/2006/math">
                    <m:f>
                      <m:fPr>
                        <m:ctrlPr>
                          <a:rPr kumimoji="1" lang="en-US" altLang="zh-CN" sz="2400" b="0" i="1" smtClean="0">
                            <a:latin typeface="Cambria Math" panose="02040503050406030204" pitchFamily="18" charset="0"/>
                            <a:ea typeface="Cambria Math" panose="02040503050406030204" pitchFamily="18" charset="0"/>
                          </a:rPr>
                        </m:ctrlPr>
                      </m:fPr>
                      <m:num>
                        <m:r>
                          <m:rPr>
                            <m:sty m:val="p"/>
                          </m:rPr>
                          <a:rPr kumimoji="1" lang="el-GR" altLang="zh-CN" sz="2400" b="0" i="1" smtClean="0">
                            <a:latin typeface="Cambria Math" panose="02040503050406030204" pitchFamily="18" charset="0"/>
                            <a:ea typeface="Cambria Math" panose="02040503050406030204" pitchFamily="18" charset="0"/>
                          </a:rPr>
                          <m:t>Δ</m:t>
                        </m:r>
                        <m:r>
                          <a:rPr kumimoji="1" lang="en-US" altLang="zh-CN" sz="2400" b="0" i="1" smtClean="0">
                            <a:latin typeface="Cambria Math" panose="02040503050406030204" pitchFamily="18" charset="0"/>
                            <a:ea typeface="Cambria Math" panose="02040503050406030204" pitchFamily="18" charset="0"/>
                          </a:rPr>
                          <m:t>𝑥</m:t>
                        </m:r>
                      </m:num>
                      <m:den>
                        <m:rad>
                          <m:radPr>
                            <m:degHide m:val="on"/>
                            <m:ctrlPr>
                              <a:rPr kumimoji="1" lang="en-US" altLang="zh-CN" sz="2400" b="0" i="1" smtClean="0">
                                <a:latin typeface="Cambria Math" panose="02040503050406030204" pitchFamily="18" charset="0"/>
                                <a:ea typeface="Cambria Math" panose="02040503050406030204" pitchFamily="18" charset="0"/>
                              </a:rPr>
                            </m:ctrlPr>
                          </m:radPr>
                          <m:deg/>
                          <m:e>
                            <m:sSup>
                              <m:sSupPr>
                                <m:ctrlPr>
                                  <a:rPr kumimoji="1" lang="en-US" altLang="zh-CN" sz="2400" b="0" i="1" smtClean="0">
                                    <a:latin typeface="Cambria Math" panose="02040503050406030204" pitchFamily="18" charset="0"/>
                                    <a:ea typeface="Cambria Math" panose="02040503050406030204" pitchFamily="18" charset="0"/>
                                  </a:rPr>
                                </m:ctrlPr>
                              </m:sSupPr>
                              <m:e>
                                <m:r>
                                  <a:rPr kumimoji="1" lang="en-US" altLang="zh-CN" sz="2400" b="0" i="1" smtClean="0">
                                    <a:latin typeface="Cambria Math" panose="02040503050406030204" pitchFamily="18" charset="0"/>
                                    <a:ea typeface="Cambria Math" panose="02040503050406030204" pitchFamily="18" charset="0"/>
                                  </a:rPr>
                                  <m:t>(</m:t>
                                </m:r>
                                <m:r>
                                  <m:rPr>
                                    <m:sty m:val="p"/>
                                  </m:rPr>
                                  <a:rPr kumimoji="1" lang="el-GR" altLang="zh-CN" sz="2400" b="0" i="1" smtClean="0">
                                    <a:latin typeface="Cambria Math" panose="02040503050406030204" pitchFamily="18" charset="0"/>
                                    <a:ea typeface="Cambria Math" panose="02040503050406030204" pitchFamily="18" charset="0"/>
                                  </a:rPr>
                                  <m:t>Δ</m:t>
                                </m:r>
                                <m:r>
                                  <a:rPr kumimoji="1" lang="en-US" altLang="zh-CN" sz="2400" b="0" i="1" smtClean="0">
                                    <a:latin typeface="Cambria Math" panose="02040503050406030204" pitchFamily="18" charset="0"/>
                                    <a:ea typeface="Cambria Math" panose="02040503050406030204" pitchFamily="18" charset="0"/>
                                  </a:rPr>
                                  <m:t>𝑥</m:t>
                                </m:r>
                                <m:r>
                                  <a:rPr kumimoji="1" lang="en-US" altLang="zh-CN" sz="2400" b="0" i="1" smtClean="0">
                                    <a:latin typeface="Cambria Math" panose="02040503050406030204" pitchFamily="18" charset="0"/>
                                    <a:ea typeface="Cambria Math" panose="02040503050406030204" pitchFamily="18" charset="0"/>
                                  </a:rPr>
                                  <m:t>)</m:t>
                                </m:r>
                              </m:e>
                              <m:sup>
                                <m:r>
                                  <a:rPr kumimoji="1" lang="en-US" altLang="zh-CN" sz="2400" b="0" i="1" smtClean="0">
                                    <a:latin typeface="Cambria Math" panose="02040503050406030204" pitchFamily="18" charset="0"/>
                                    <a:ea typeface="Cambria Math" panose="02040503050406030204" pitchFamily="18" charset="0"/>
                                  </a:rPr>
                                  <m:t>2</m:t>
                                </m:r>
                              </m:sup>
                            </m:sSup>
                            <m:r>
                              <a:rPr kumimoji="1" lang="en-US" altLang="zh-CN" sz="2400" b="0" i="1" smtClean="0">
                                <a:latin typeface="Cambria Math" panose="02040503050406030204" pitchFamily="18" charset="0"/>
                                <a:ea typeface="Cambria Math" panose="02040503050406030204" pitchFamily="18" charset="0"/>
                              </a:rPr>
                              <m:t>+</m:t>
                            </m:r>
                            <m:sSup>
                              <m:sSupPr>
                                <m:ctrlPr>
                                  <a:rPr kumimoji="1" lang="en-US" altLang="zh-CN" sz="2400" b="0" i="1" smtClean="0">
                                    <a:latin typeface="Cambria Math" panose="02040503050406030204" pitchFamily="18" charset="0"/>
                                    <a:ea typeface="Cambria Math" panose="02040503050406030204" pitchFamily="18" charset="0"/>
                                  </a:rPr>
                                </m:ctrlPr>
                              </m:sSupPr>
                              <m:e>
                                <m:r>
                                  <a:rPr kumimoji="1" lang="en-US" altLang="zh-CN" sz="2400" b="0" i="1" smtClean="0">
                                    <a:latin typeface="Cambria Math" panose="02040503050406030204" pitchFamily="18" charset="0"/>
                                    <a:ea typeface="Cambria Math" panose="02040503050406030204" pitchFamily="18" charset="0"/>
                                  </a:rPr>
                                  <m:t>(</m:t>
                                </m:r>
                                <m:r>
                                  <m:rPr>
                                    <m:sty m:val="p"/>
                                  </m:rPr>
                                  <a:rPr kumimoji="1" lang="el-GR" altLang="zh-CN" sz="2400" b="0" i="1" smtClean="0">
                                    <a:latin typeface="Cambria Math" panose="02040503050406030204" pitchFamily="18" charset="0"/>
                                    <a:ea typeface="Cambria Math" panose="02040503050406030204" pitchFamily="18" charset="0"/>
                                  </a:rPr>
                                  <m:t>Δ</m:t>
                                </m:r>
                                <m:r>
                                  <a:rPr kumimoji="1" lang="en-US" altLang="zh-CN" sz="2400" b="0" i="1" smtClean="0">
                                    <a:latin typeface="Cambria Math" panose="02040503050406030204" pitchFamily="18" charset="0"/>
                                    <a:ea typeface="Cambria Math" panose="02040503050406030204" pitchFamily="18" charset="0"/>
                                  </a:rPr>
                                  <m:t>𝑦</m:t>
                                </m:r>
                                <m:r>
                                  <a:rPr kumimoji="1" lang="en-US" altLang="zh-CN" sz="2400" b="0" i="1" smtClean="0">
                                    <a:latin typeface="Cambria Math" panose="02040503050406030204" pitchFamily="18" charset="0"/>
                                    <a:ea typeface="Cambria Math" panose="02040503050406030204" pitchFamily="18" charset="0"/>
                                  </a:rPr>
                                  <m:t>)</m:t>
                                </m:r>
                              </m:e>
                              <m:sup>
                                <m:r>
                                  <a:rPr kumimoji="1" lang="en-US" altLang="zh-CN" sz="2400" b="0" i="1" smtClean="0">
                                    <a:latin typeface="Cambria Math" panose="02040503050406030204" pitchFamily="18" charset="0"/>
                                    <a:ea typeface="Cambria Math" panose="02040503050406030204" pitchFamily="18" charset="0"/>
                                  </a:rPr>
                                  <m:t>2</m:t>
                                </m:r>
                              </m:sup>
                            </m:sSup>
                          </m:e>
                        </m:rad>
                      </m:den>
                    </m:f>
                    <m:r>
                      <a:rPr kumimoji="1" lang="en-US" altLang="zh-CN" sz="2400" b="0" i="1" smtClean="0">
                        <a:latin typeface="Cambria Math" panose="02040503050406030204" pitchFamily="18" charset="0"/>
                        <a:ea typeface="Cambria Math" panose="02040503050406030204" pitchFamily="18" charset="0"/>
                      </a:rPr>
                      <m:t>,</m:t>
                    </m:r>
                  </m:oMath>
                </a14:m>
                <a:r>
                  <a:rPr kumimoji="1" lang="en-US" altLang="zh-CN" sz="2400" dirty="0"/>
                  <a:t> </a:t>
                </a:r>
                <a14:m>
                  <m:oMath xmlns:m="http://schemas.openxmlformats.org/officeDocument/2006/math">
                    <m:f>
                      <m:fPr>
                        <m:ctrlPr>
                          <a:rPr kumimoji="1" lang="en-US" altLang="zh-CN" sz="2400" b="0" i="1" smtClean="0">
                            <a:latin typeface="Cambria Math" panose="02040503050406030204" pitchFamily="18" charset="0"/>
                            <a:ea typeface="Cambria Math" panose="02040503050406030204" pitchFamily="18" charset="0"/>
                          </a:rPr>
                        </m:ctrlPr>
                      </m:fPr>
                      <m:num>
                        <m:r>
                          <m:rPr>
                            <m:sty m:val="p"/>
                          </m:rPr>
                          <a:rPr kumimoji="1" lang="el-GR" altLang="zh-CN" sz="2400" b="0" i="1" smtClean="0">
                            <a:latin typeface="Cambria Math" panose="02040503050406030204" pitchFamily="18" charset="0"/>
                            <a:ea typeface="Cambria Math" panose="02040503050406030204" pitchFamily="18" charset="0"/>
                          </a:rPr>
                          <m:t>Δ</m:t>
                        </m:r>
                        <m:r>
                          <a:rPr kumimoji="1" lang="en-US" altLang="zh-CN" sz="2400" b="0" i="1" smtClean="0">
                            <a:latin typeface="Cambria Math" panose="02040503050406030204" pitchFamily="18" charset="0"/>
                            <a:ea typeface="Cambria Math" panose="02040503050406030204" pitchFamily="18" charset="0"/>
                          </a:rPr>
                          <m:t>𝑦</m:t>
                        </m:r>
                      </m:num>
                      <m:den>
                        <m:rad>
                          <m:radPr>
                            <m:degHide m:val="on"/>
                            <m:ctrlPr>
                              <a:rPr kumimoji="1" lang="en-US" altLang="zh-CN" sz="2400" b="0" i="1" smtClean="0">
                                <a:latin typeface="Cambria Math" panose="02040503050406030204" pitchFamily="18" charset="0"/>
                                <a:ea typeface="Cambria Math" panose="02040503050406030204" pitchFamily="18" charset="0"/>
                              </a:rPr>
                            </m:ctrlPr>
                          </m:radPr>
                          <m:deg/>
                          <m:e>
                            <m:sSup>
                              <m:sSupPr>
                                <m:ctrlPr>
                                  <a:rPr kumimoji="1" lang="en-US" altLang="zh-CN" sz="2400" b="0" i="1" smtClean="0">
                                    <a:latin typeface="Cambria Math" panose="02040503050406030204" pitchFamily="18" charset="0"/>
                                    <a:ea typeface="Cambria Math" panose="02040503050406030204" pitchFamily="18" charset="0"/>
                                  </a:rPr>
                                </m:ctrlPr>
                              </m:sSupPr>
                              <m:e>
                                <m:r>
                                  <a:rPr kumimoji="1" lang="en-US" altLang="zh-CN" sz="2400" b="0" i="1" smtClean="0">
                                    <a:latin typeface="Cambria Math" panose="02040503050406030204" pitchFamily="18" charset="0"/>
                                    <a:ea typeface="Cambria Math" panose="02040503050406030204" pitchFamily="18" charset="0"/>
                                  </a:rPr>
                                  <m:t>(</m:t>
                                </m:r>
                                <m:r>
                                  <m:rPr>
                                    <m:sty m:val="p"/>
                                  </m:rPr>
                                  <a:rPr kumimoji="1" lang="el-GR" altLang="zh-CN" sz="2400" b="0" i="1" smtClean="0">
                                    <a:latin typeface="Cambria Math" panose="02040503050406030204" pitchFamily="18" charset="0"/>
                                    <a:ea typeface="Cambria Math" panose="02040503050406030204" pitchFamily="18" charset="0"/>
                                  </a:rPr>
                                  <m:t>Δ</m:t>
                                </m:r>
                                <m:r>
                                  <a:rPr kumimoji="1" lang="en-US" altLang="zh-CN" sz="2400" b="0" i="1" smtClean="0">
                                    <a:latin typeface="Cambria Math" panose="02040503050406030204" pitchFamily="18" charset="0"/>
                                    <a:ea typeface="Cambria Math" panose="02040503050406030204" pitchFamily="18" charset="0"/>
                                  </a:rPr>
                                  <m:t>𝑥</m:t>
                                </m:r>
                                <m:r>
                                  <a:rPr kumimoji="1" lang="en-US" altLang="zh-CN" sz="2400" b="0" i="1" smtClean="0">
                                    <a:latin typeface="Cambria Math" panose="02040503050406030204" pitchFamily="18" charset="0"/>
                                    <a:ea typeface="Cambria Math" panose="02040503050406030204" pitchFamily="18" charset="0"/>
                                  </a:rPr>
                                  <m:t>)</m:t>
                                </m:r>
                              </m:e>
                              <m:sup>
                                <m:r>
                                  <a:rPr kumimoji="1" lang="en-US" altLang="zh-CN" sz="2400" b="0" i="1" smtClean="0">
                                    <a:latin typeface="Cambria Math" panose="02040503050406030204" pitchFamily="18" charset="0"/>
                                    <a:ea typeface="Cambria Math" panose="02040503050406030204" pitchFamily="18" charset="0"/>
                                  </a:rPr>
                                  <m:t>2</m:t>
                                </m:r>
                              </m:sup>
                            </m:sSup>
                            <m:r>
                              <a:rPr kumimoji="1" lang="en-US" altLang="zh-CN" sz="2400" b="0" i="1" smtClean="0">
                                <a:latin typeface="Cambria Math" panose="02040503050406030204" pitchFamily="18" charset="0"/>
                                <a:ea typeface="Cambria Math" panose="02040503050406030204" pitchFamily="18" charset="0"/>
                              </a:rPr>
                              <m:t>+</m:t>
                            </m:r>
                            <m:sSup>
                              <m:sSupPr>
                                <m:ctrlPr>
                                  <a:rPr kumimoji="1" lang="en-US" altLang="zh-CN" sz="2400" b="0" i="1" smtClean="0">
                                    <a:latin typeface="Cambria Math" panose="02040503050406030204" pitchFamily="18" charset="0"/>
                                    <a:ea typeface="Cambria Math" panose="02040503050406030204" pitchFamily="18" charset="0"/>
                                  </a:rPr>
                                </m:ctrlPr>
                              </m:sSupPr>
                              <m:e>
                                <m:r>
                                  <a:rPr kumimoji="1" lang="en-US" altLang="zh-CN" sz="2400" b="0" i="1" smtClean="0">
                                    <a:latin typeface="Cambria Math" panose="02040503050406030204" pitchFamily="18" charset="0"/>
                                    <a:ea typeface="Cambria Math" panose="02040503050406030204" pitchFamily="18" charset="0"/>
                                  </a:rPr>
                                  <m:t>(</m:t>
                                </m:r>
                                <m:r>
                                  <m:rPr>
                                    <m:sty m:val="p"/>
                                  </m:rPr>
                                  <a:rPr kumimoji="1" lang="el-GR" altLang="zh-CN" sz="2400" b="0" i="1" smtClean="0">
                                    <a:latin typeface="Cambria Math" panose="02040503050406030204" pitchFamily="18" charset="0"/>
                                    <a:ea typeface="Cambria Math" panose="02040503050406030204" pitchFamily="18" charset="0"/>
                                  </a:rPr>
                                  <m:t>Δ</m:t>
                                </m:r>
                                <m:r>
                                  <a:rPr kumimoji="1" lang="en-US" altLang="zh-CN" sz="2400" b="0" i="1" smtClean="0">
                                    <a:latin typeface="Cambria Math" panose="02040503050406030204" pitchFamily="18" charset="0"/>
                                    <a:ea typeface="Cambria Math" panose="02040503050406030204" pitchFamily="18" charset="0"/>
                                  </a:rPr>
                                  <m:t>𝑦</m:t>
                                </m:r>
                                <m:r>
                                  <a:rPr kumimoji="1" lang="en-US" altLang="zh-CN" sz="2400" b="0" i="1" smtClean="0">
                                    <a:latin typeface="Cambria Math" panose="02040503050406030204" pitchFamily="18" charset="0"/>
                                    <a:ea typeface="Cambria Math" panose="02040503050406030204" pitchFamily="18" charset="0"/>
                                  </a:rPr>
                                  <m:t>)</m:t>
                                </m:r>
                              </m:e>
                              <m:sup>
                                <m:r>
                                  <a:rPr kumimoji="1" lang="en-US" altLang="zh-CN" sz="2400" b="0" i="1" smtClean="0">
                                    <a:latin typeface="Cambria Math" panose="02040503050406030204" pitchFamily="18" charset="0"/>
                                    <a:ea typeface="Cambria Math" panose="02040503050406030204" pitchFamily="18" charset="0"/>
                                  </a:rPr>
                                  <m:t>2</m:t>
                                </m:r>
                              </m:sup>
                            </m:sSup>
                          </m:e>
                        </m:rad>
                      </m:den>
                    </m:f>
                    <m:r>
                      <a:rPr kumimoji="1" lang="en-US" altLang="zh-CN" sz="2400" b="0" i="1" smtClean="0">
                        <a:latin typeface="Cambria Math" panose="02040503050406030204" pitchFamily="18" charset="0"/>
                        <a:ea typeface="Cambria Math" panose="02040503050406030204" pitchFamily="18" charset="0"/>
                      </a:rPr>
                      <m:t>)(</m:t>
                    </m:r>
                    <m:f>
                      <m:fPr>
                        <m:ctrlPr>
                          <a:rPr kumimoji="1" lang="en-US" altLang="zh-CN" sz="2400" i="1" smtClean="0">
                            <a:latin typeface="Cambria Math" panose="02040503050406030204" pitchFamily="18" charset="0"/>
                          </a:rPr>
                        </m:ctrlPr>
                      </m:fPr>
                      <m:num>
                        <m:r>
                          <a:rPr kumimoji="1" lang="en-US" altLang="zh-CN" sz="240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𝑓</m:t>
                        </m:r>
                      </m:num>
                      <m:den>
                        <m:r>
                          <a:rPr kumimoji="1" lang="en-US" altLang="zh-CN" sz="240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𝑥</m:t>
                        </m:r>
                      </m:den>
                    </m:f>
                    <m:r>
                      <a:rPr kumimoji="1" lang="en-US" altLang="zh-CN" sz="2400" b="0" i="1" smtClean="0">
                        <a:latin typeface="Cambria Math" panose="02040503050406030204" pitchFamily="18" charset="0"/>
                        <a:ea typeface="Cambria Math" panose="02040503050406030204" pitchFamily="18" charset="0"/>
                      </a:rPr>
                      <m:t>,</m:t>
                    </m:r>
                    <m:f>
                      <m:fPr>
                        <m:ctrlPr>
                          <a:rPr kumimoji="1" lang="en-US" altLang="zh-CN" sz="2400" i="1" smtClean="0">
                            <a:latin typeface="Cambria Math" panose="02040503050406030204" pitchFamily="18" charset="0"/>
                          </a:rPr>
                        </m:ctrlPr>
                      </m:fPr>
                      <m:num>
                        <m:r>
                          <a:rPr kumimoji="1" lang="en-US" altLang="zh-CN" sz="240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𝑓</m:t>
                        </m:r>
                      </m:num>
                      <m:den>
                        <m:r>
                          <a:rPr kumimoji="1" lang="en-US" altLang="zh-CN" sz="240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𝑦</m:t>
                        </m:r>
                      </m:den>
                    </m:f>
                    <m:r>
                      <a:rPr kumimoji="1" lang="en-US" altLang="zh-CN" sz="2400" b="0" i="1" smtClean="0">
                        <a:latin typeface="Cambria Math" panose="02040503050406030204" pitchFamily="18" charset="0"/>
                        <a:ea typeface="Cambria Math" panose="02040503050406030204" pitchFamily="18" charset="0"/>
                      </a:rPr>
                      <m:t>)</m:t>
                    </m:r>
                  </m:oMath>
                </a14:m>
                <a:endParaRPr kumimoji="1" lang="en-US" altLang="zh-CN" sz="2400" dirty="0"/>
              </a:p>
              <a:p>
                <a:pPr marL="0" indent="0">
                  <a:buNone/>
                </a:pPr>
                <a:r>
                  <a:rPr kumimoji="1" lang="zh-CN" altLang="en-US" sz="2400" dirty="0"/>
                  <a:t>                             </a:t>
                </a:r>
                <a:r>
                  <a:rPr kumimoji="1" lang="en-US" altLang="zh-CN" sz="2400" dirty="0"/>
                  <a:t>=</a:t>
                </a:r>
                <a14:m>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0" i="1" smtClean="0">
                            <a:latin typeface="Cambria Math" panose="02040503050406030204" pitchFamily="18" charset="0"/>
                          </a:rPr>
                          <m:t>𝑢</m:t>
                        </m:r>
                      </m:e>
                      <m:sup>
                        <m:r>
                          <a:rPr kumimoji="1" lang="en-US" altLang="zh-CN" sz="2400" b="0" i="1" smtClean="0">
                            <a:latin typeface="Cambria Math" panose="02040503050406030204" pitchFamily="18" charset="0"/>
                          </a:rPr>
                          <m:t>𝑇</m:t>
                        </m:r>
                      </m:sup>
                    </m:sSup>
                    <m:r>
                      <a:rPr kumimoji="1" lang="en-US" altLang="zh-CN" sz="2400" b="0" i="1" smtClean="0">
                        <a:latin typeface="Cambria Math" panose="02040503050406030204" pitchFamily="18" charset="0"/>
                      </a:rPr>
                      <m:t>𝑔</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𝑥</m:t>
                    </m:r>
                    <m:r>
                      <a:rPr kumimoji="1" lang="en-US" altLang="zh-CN" sz="2400" b="0" i="1" smtClean="0">
                        <a:latin typeface="Cambria Math" panose="02040503050406030204" pitchFamily="18" charset="0"/>
                      </a:rPr>
                      <m:t>)</m:t>
                    </m:r>
                  </m:oMath>
                </a14:m>
                <a:endParaRPr kumimoji="1"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578279"/>
                <a:ext cx="10515600" cy="5098094"/>
              </a:xfrm>
              <a:blipFill rotWithShape="1">
                <a:blip r:embed="rId2"/>
                <a:stretch>
                  <a:fillRect l="-1086" t="-1737"/>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梯度优化基础（一阶）</a:t>
            </a:r>
          </a:p>
        </p:txBody>
      </p:sp>
      <mc:AlternateContent xmlns:mc="http://schemas.openxmlformats.org/markup-compatibility/2006" xmlns:a14="http://schemas.microsoft.com/office/drawing/2010/main">
        <mc:Choice Requires="a14">
          <p:sp>
            <p:nvSpPr>
              <p:cNvPr id="3" name="内容占位符 2">
                <a:extLst/>
              </p:cNvPr>
              <p:cNvSpPr>
                <a:spLocks noGrp="1"/>
              </p:cNvSpPr>
              <p:nvPr>
                <p:ph idx="1"/>
              </p:nvPr>
            </p:nvSpPr>
            <p:spPr/>
            <p:txBody>
              <a:bodyPr>
                <a:normAutofit fontScale="92500"/>
              </a:bodyPr>
              <a:lstStyle/>
              <a:p>
                <a:r>
                  <a:rPr kumimoji="1" lang="zh-CN" altLang="en-US" b="1" dirty="0">
                    <a:solidFill>
                      <a:srgbClr val="FF0000"/>
                    </a:solidFill>
                  </a:rPr>
                  <a:t>梯度</a:t>
                </a:r>
                <a:r>
                  <a:rPr kumimoji="1" lang="zh-CN" altLang="en-US" dirty="0"/>
                  <a:t>：梯度是相对于一个向量求导的导数，</a:t>
                </a:r>
                <a:r>
                  <a:rPr kumimoji="1" lang="en-US" altLang="zh-CN" dirty="0"/>
                  <a:t>f</a:t>
                </a:r>
                <a:r>
                  <a:rPr kumimoji="1" lang="zh-CN" altLang="en-US" dirty="0"/>
                  <a:t>的导数是包含所有偏导数的向量，记为</a:t>
                </a:r>
                <a:r>
                  <a:rPr kumimoji="1" lang="en-US" altLang="zh-CN" dirty="0"/>
                  <a:t>g(x)</a:t>
                </a:r>
                <a:r>
                  <a:rPr kumimoji="1" lang="zh-CN" altLang="en-US" dirty="0"/>
                  <a:t>。梯度的第</a:t>
                </a:r>
                <a:r>
                  <a:rPr kumimoji="1" lang="en-US" altLang="zh-CN" dirty="0" err="1"/>
                  <a:t>i</a:t>
                </a:r>
                <a:r>
                  <a:rPr kumimoji="1" lang="zh-CN" altLang="en-US" dirty="0"/>
                  <a:t>个元素是</a:t>
                </a:r>
                <a:r>
                  <a:rPr kumimoji="1" lang="en-US" altLang="zh-CN" dirty="0"/>
                  <a:t>f</a:t>
                </a:r>
                <a:r>
                  <a:rPr kumimoji="1" lang="zh-CN" altLang="en-US" dirty="0"/>
                  <a:t>关于</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𝑖</m:t>
                        </m:r>
                      </m:sub>
                    </m:sSub>
                  </m:oMath>
                </a14:m>
                <a:r>
                  <a:rPr kumimoji="1" lang="zh-CN" altLang="en-US" dirty="0"/>
                  <a:t>的偏导数，即：</a:t>
                </a:r>
                <a:endParaRPr kumimoji="1" lang="en-US" altLang="zh-CN" dirty="0"/>
              </a:p>
              <a:p>
                <a:pPr marL="0" indent="0">
                  <a:buNone/>
                </a:pPr>
                <a:r>
                  <a:rPr kumimoji="1" lang="zh-CN" altLang="en-US" dirty="0"/>
                  <a:t> </a:t>
                </a:r>
                <a:endParaRPr kumimoji="1" lang="en-US" altLang="zh-CN" dirty="0"/>
              </a:p>
              <a:p>
                <a:pPr marL="0" indent="0">
                  <a:buNone/>
                </a:pPr>
                <a:r>
                  <a:rPr kumimoji="1" lang="zh-CN" altLang="en-US" dirty="0"/>
                  <a:t>                            </a:t>
                </a:r>
                <a14:m>
                  <m:oMath xmlns:m="http://schemas.openxmlformats.org/officeDocument/2006/math">
                    <m:r>
                      <a:rPr kumimoji="1" lang="en-US" altLang="zh-CN" i="1">
                        <a:latin typeface="Cambria Math" panose="02040503050406030204" pitchFamily="18" charset="0"/>
                      </a:rPr>
                      <m:t>𝑔</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𝑥</m:t>
                        </m:r>
                      </m:e>
                    </m:d>
                    <m:r>
                      <a:rPr kumimoji="1" lang="en-US" altLang="zh-CN" b="0" i="1" smtClean="0">
                        <a:latin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𝑓</m:t>
                        </m:r>
                      </m:num>
                      <m:den>
                        <m:r>
                          <a:rPr kumimoji="1" lang="en-US" altLang="zh-CN" i="1">
                            <a:latin typeface="Cambria Math" panose="02040503050406030204" pitchFamily="18" charset="0"/>
                            <a:ea typeface="Cambria Math" panose="02040503050406030204" pitchFamily="18" charset="0"/>
                          </a:rPr>
                          <m:t>𝜕</m:t>
                        </m:r>
                        <m:sSub>
                          <m:sSubPr>
                            <m:ctrlPr>
                              <a:rPr kumimoji="1" lang="en-US" altLang="zh-CN"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𝑥</m:t>
                            </m:r>
                          </m:e>
                          <m:sub>
                            <m:r>
                              <a:rPr kumimoji="1" lang="en-US" altLang="zh-CN" b="0" i="1" smtClean="0">
                                <a:latin typeface="Cambria Math" panose="02040503050406030204" pitchFamily="18" charset="0"/>
                                <a:ea typeface="Cambria Math" panose="02040503050406030204" pitchFamily="18" charset="0"/>
                              </a:rPr>
                              <m:t>1</m:t>
                            </m:r>
                          </m:sub>
                        </m:sSub>
                      </m:den>
                    </m:f>
                    <m:r>
                      <a:rPr kumimoji="1" lang="en-US" altLang="zh-CN" i="1">
                        <a:latin typeface="Cambria Math" panose="02040503050406030204" pitchFamily="18" charset="0"/>
                        <a:ea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𝑓</m:t>
                        </m:r>
                      </m:num>
                      <m:den>
                        <m:r>
                          <a:rPr kumimoji="1" lang="en-US" altLang="zh-CN" i="1" smtClean="0">
                            <a:latin typeface="Cambria Math" panose="02040503050406030204" pitchFamily="18" charset="0"/>
                            <a:ea typeface="Cambria Math" panose="02040503050406030204" pitchFamily="18" charset="0"/>
                          </a:rPr>
                          <m:t>𝜕</m:t>
                        </m:r>
                        <m:sSub>
                          <m:sSubPr>
                            <m:ctrlPr>
                              <a:rPr kumimoji="1" lang="en-US" altLang="zh-CN"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𝑥</m:t>
                            </m:r>
                          </m:e>
                          <m:sub>
                            <m:r>
                              <a:rPr kumimoji="1" lang="en-US" altLang="zh-CN" b="0" i="1" smtClean="0">
                                <a:latin typeface="Cambria Math" panose="02040503050406030204" pitchFamily="18" charset="0"/>
                                <a:ea typeface="Cambria Math" panose="02040503050406030204" pitchFamily="18" charset="0"/>
                              </a:rPr>
                              <m:t>2</m:t>
                            </m:r>
                          </m:sub>
                        </m:sSub>
                      </m:den>
                    </m:f>
                    <m:r>
                      <a:rPr kumimoji="1" lang="en-US" altLang="zh-CN" b="0" i="1" smtClean="0">
                        <a:latin typeface="Cambria Math" panose="02040503050406030204" pitchFamily="18" charset="0"/>
                        <a:ea typeface="Cambria Math" panose="02040503050406030204" pitchFamily="18" charset="0"/>
                      </a:rPr>
                      <m:t>,…..,</m:t>
                    </m:r>
                    <m:f>
                      <m:fPr>
                        <m:ctrlPr>
                          <a:rPr kumimoji="1" lang="en-US" altLang="zh-CN" i="1" smtClean="0">
                            <a:latin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𝑓</m:t>
                        </m:r>
                      </m:num>
                      <m:den>
                        <m:r>
                          <a:rPr kumimoji="1" lang="en-US" altLang="zh-CN" i="1">
                            <a:latin typeface="Cambria Math" panose="02040503050406030204" pitchFamily="18" charset="0"/>
                            <a:ea typeface="Cambria Math" panose="02040503050406030204" pitchFamily="18" charset="0"/>
                          </a:rPr>
                          <m:t>𝜕</m:t>
                        </m:r>
                        <m:sSub>
                          <m:sSubPr>
                            <m:ctrlPr>
                              <a:rPr kumimoji="1" lang="en-US" altLang="zh-CN"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𝑥</m:t>
                            </m:r>
                          </m:e>
                          <m:sub>
                            <m:r>
                              <a:rPr kumimoji="1" lang="en-US" altLang="zh-CN" b="0" i="1" smtClean="0">
                                <a:latin typeface="Cambria Math" panose="02040503050406030204" pitchFamily="18" charset="0"/>
                                <a:ea typeface="Cambria Math" panose="02040503050406030204" pitchFamily="18" charset="0"/>
                              </a:rPr>
                              <m:t>𝑛</m:t>
                            </m:r>
                          </m:sub>
                        </m:sSub>
                      </m:den>
                    </m:f>
                    <m:r>
                      <a:rPr kumimoji="1" lang="en-US" altLang="zh-CN" b="0" i="1" smtClean="0">
                        <a:latin typeface="Cambria Math" panose="02040503050406030204" pitchFamily="18" charset="0"/>
                      </a:rPr>
                      <m:t>)</m:t>
                    </m:r>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844" t="-2339"/>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梯度优化基础（一阶）</a:t>
            </a:r>
          </a:p>
        </p:txBody>
      </p:sp>
      <mc:AlternateContent xmlns:mc="http://schemas.openxmlformats.org/markup-compatibility/2006" xmlns:a14="http://schemas.microsoft.com/office/drawing/2010/main">
        <mc:Choice Requires="a14">
          <p:sp>
            <p:nvSpPr>
              <p:cNvPr id="3" name="内容占位符 2">
                <a:extLst/>
              </p:cNvPr>
              <p:cNvSpPr>
                <a:spLocks noGrp="1"/>
              </p:cNvSpPr>
              <p:nvPr>
                <p:ph idx="1"/>
              </p:nvPr>
            </p:nvSpPr>
            <p:spPr/>
            <p:txBody>
              <a:bodyPr>
                <a:normAutofit/>
              </a:bodyPr>
              <a:lstStyle/>
              <a:p>
                <a:r>
                  <a:rPr kumimoji="1" lang="zh-CN" altLang="en-US" b="1" dirty="0">
                    <a:solidFill>
                      <a:srgbClr val="FF0000"/>
                    </a:solidFill>
                  </a:rPr>
                  <a:t>最速下降法</a:t>
                </a:r>
                <a:r>
                  <a:rPr kumimoji="1" lang="zh-CN" altLang="en-US" dirty="0"/>
                  <a:t>：我们希望从</a:t>
                </a:r>
                <a:r>
                  <a:rPr kumimoji="1" lang="en-US" altLang="zh-CN" dirty="0"/>
                  <a:t>360°</a:t>
                </a:r>
                <a:r>
                  <a:rPr kumimoji="1" lang="zh-CN" altLang="en-US" dirty="0"/>
                  <a:t>方向的各个方向中找出其中一个方向，这个方向的方向导数是最小的，即沿着这个方向下降的速度最快，即为梯度。我们可以将此问题建模为：</a:t>
                </a:r>
                <a:endParaRPr kumimoji="1" lang="en-US" altLang="zh-CN" dirty="0"/>
              </a:p>
              <a:p>
                <a:pPr marL="0" indent="0">
                  <a:buNone/>
                </a:pPr>
                <a:r>
                  <a:rPr kumimoji="1" lang="zh-CN" altLang="en-US" dirty="0"/>
                  <a:t>   </a:t>
                </a:r>
                <a:r>
                  <a:rPr kumimoji="1" lang="zh-CN" altLang="en-US" b="0" dirty="0"/>
                  <a:t>                    </a:t>
                </a:r>
                <a14:m>
                  <m:oMath xmlns:m="http://schemas.openxmlformats.org/officeDocument/2006/math">
                    <m:r>
                      <a:rPr kumimoji="1" lang="zh-CN" altLang="en-US" b="0" i="1" smtClean="0">
                        <a:latin typeface="Cambria Math" panose="02040503050406030204" pitchFamily="18" charset="0"/>
                      </a:rPr>
                      <m:t>   </m:t>
                    </m:r>
                    <m:func>
                      <m:funcPr>
                        <m:ctrlPr>
                          <a:rPr kumimoji="1" lang="en" altLang="zh-CN" i="1" smtClean="0">
                            <a:latin typeface="Cambria Math" panose="02040503050406030204" pitchFamily="18" charset="0"/>
                          </a:rPr>
                        </m:ctrlPr>
                      </m:funcPr>
                      <m:fName>
                        <m:r>
                          <a:rPr kumimoji="1" lang="zh-CN" altLang="en-US" b="0" i="1" smtClean="0">
                            <a:latin typeface="Cambria Math" panose="02040503050406030204" pitchFamily="18" charset="0"/>
                          </a:rPr>
                          <m:t> </m:t>
                        </m:r>
                        <m:limLow>
                          <m:limLowPr>
                            <m:ctrlPr>
                              <a:rPr kumimoji="1" lang="en" altLang="zh-CN" i="1" smtClean="0">
                                <a:latin typeface="Cambria Math" panose="02040503050406030204" pitchFamily="18" charset="0"/>
                              </a:rPr>
                            </m:ctrlPr>
                          </m:limLowPr>
                          <m:e>
                            <m:r>
                              <m:rPr>
                                <m:sty m:val="p"/>
                              </m:rPr>
                              <a:rPr kumimoji="1" lang="en" altLang="zh-CN" i="0" smtClean="0">
                                <a:latin typeface="Cambria Math" panose="02040503050406030204" pitchFamily="18" charset="0"/>
                              </a:rPr>
                              <m:t>min</m:t>
                            </m:r>
                          </m:e>
                          <m:lim>
                            <m:r>
                              <a:rPr kumimoji="1" lang="en-US" altLang="zh-CN" b="0" i="1" smtClean="0">
                                <a:latin typeface="Cambria Math" panose="02040503050406030204" pitchFamily="18" charset="0"/>
                              </a:rPr>
                              <m:t>𝑢</m:t>
                            </m:r>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𝑢</m:t>
                                </m:r>
                              </m:e>
                              <m:sup>
                                <m:r>
                                  <a:rPr kumimoji="1" lang="en-US" altLang="zh-CN" b="0" i="1" smtClean="0">
                                    <a:latin typeface="Cambria Math" panose="02040503050406030204" pitchFamily="18" charset="0"/>
                                  </a:rPr>
                                  <m:t>𝑇</m:t>
                                </m:r>
                              </m:sup>
                            </m:sSup>
                            <m:r>
                              <a:rPr kumimoji="1" lang="en-US" altLang="zh-CN" b="0" i="1" smtClean="0">
                                <a:latin typeface="Cambria Math" panose="02040503050406030204" pitchFamily="18" charset="0"/>
                              </a:rPr>
                              <m:t>𝑢</m:t>
                            </m:r>
                            <m:r>
                              <a:rPr kumimoji="1" lang="en-US" altLang="zh-CN" b="0" i="1" smtClean="0">
                                <a:latin typeface="Cambria Math" panose="02040503050406030204" pitchFamily="18" charset="0"/>
                              </a:rPr>
                              <m:t>=1</m:t>
                            </m:r>
                          </m:lim>
                        </m:limLow>
                      </m:fName>
                      <m:e>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𝑢</m:t>
                            </m:r>
                          </m:e>
                          <m:sup>
                            <m:r>
                              <a:rPr kumimoji="1" lang="en-US" altLang="zh-CN" b="0" i="1" smtClean="0">
                                <a:latin typeface="Cambria Math" panose="02040503050406030204" pitchFamily="18" charset="0"/>
                              </a:rPr>
                              <m:t>𝑇</m:t>
                            </m:r>
                          </m:sup>
                        </m:sSup>
                        <m:r>
                          <a:rPr kumimoji="1" lang="en-US" altLang="zh-CN" b="0" i="1" smtClean="0">
                            <a:latin typeface="Cambria Math" panose="02040503050406030204" pitchFamily="18" charset="0"/>
                          </a:rPr>
                          <m:t>𝑔</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e>
                    </m:func>
                  </m:oMath>
                </a14:m>
                <a:endParaRPr kumimoji="1" lang="en-US" altLang="zh-CN" i="1" dirty="0">
                  <a:latin typeface="Cambria Math" panose="02040503050406030204" pitchFamily="18" charset="0"/>
                </a:endParaRPr>
              </a:p>
              <a:p>
                <a:pPr marL="0" indent="0">
                  <a:buNone/>
                </a:pPr>
                <a:r>
                  <a:rPr kumimoji="1" lang="zh-CN" altLang="en-US" b="0" dirty="0"/>
                  <a:t>                     </a:t>
                </a:r>
                <a:r>
                  <a:rPr kumimoji="1" lang="en-US" altLang="zh-CN" b="0" dirty="0"/>
                  <a:t>=</a:t>
                </a:r>
                <a14:m>
                  <m:oMath xmlns:m="http://schemas.openxmlformats.org/officeDocument/2006/math">
                    <m:r>
                      <a:rPr kumimoji="1" lang="zh-CN" altLang="en-US" b="0" i="1" smtClean="0">
                        <a:latin typeface="Cambria Math" panose="02040503050406030204" pitchFamily="18" charset="0"/>
                      </a:rPr>
                      <m:t>  </m:t>
                    </m:r>
                    <m:func>
                      <m:funcPr>
                        <m:ctrlPr>
                          <a:rPr kumimoji="1" lang="en" altLang="zh-CN" i="1" smtClean="0">
                            <a:latin typeface="Cambria Math" panose="02040503050406030204" pitchFamily="18" charset="0"/>
                          </a:rPr>
                        </m:ctrlPr>
                      </m:funcPr>
                      <m:fName>
                        <m:r>
                          <a:rPr kumimoji="1" lang="zh-CN" altLang="en-US" b="0" i="1" smtClean="0">
                            <a:latin typeface="Cambria Math" panose="02040503050406030204" pitchFamily="18" charset="0"/>
                          </a:rPr>
                          <m:t> </m:t>
                        </m:r>
                        <m:limLow>
                          <m:limLowPr>
                            <m:ctrlPr>
                              <a:rPr kumimoji="1" lang="en" altLang="zh-CN" i="1" smtClean="0">
                                <a:latin typeface="Cambria Math" panose="02040503050406030204" pitchFamily="18" charset="0"/>
                              </a:rPr>
                            </m:ctrlPr>
                          </m:limLowPr>
                          <m:e>
                            <m:r>
                              <m:rPr>
                                <m:sty m:val="p"/>
                              </m:rPr>
                              <a:rPr kumimoji="1" lang="en" altLang="zh-CN" i="0" smtClean="0">
                                <a:latin typeface="Cambria Math" panose="02040503050406030204" pitchFamily="18" charset="0"/>
                              </a:rPr>
                              <m:t>min</m:t>
                            </m:r>
                          </m:e>
                          <m:lim>
                            <m:r>
                              <a:rPr kumimoji="1" lang="en-US" altLang="zh-CN" b="0" i="1" smtClean="0">
                                <a:latin typeface="Cambria Math" panose="02040503050406030204" pitchFamily="18" charset="0"/>
                              </a:rPr>
                              <m:t>𝑢</m:t>
                            </m:r>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𝑢</m:t>
                                </m:r>
                              </m:e>
                              <m:sup>
                                <m:r>
                                  <a:rPr kumimoji="1" lang="en-US" altLang="zh-CN" b="0" i="1" smtClean="0">
                                    <a:latin typeface="Cambria Math" panose="02040503050406030204" pitchFamily="18" charset="0"/>
                                  </a:rPr>
                                  <m:t>𝑇</m:t>
                                </m:r>
                              </m:sup>
                            </m:sSup>
                            <m:r>
                              <a:rPr kumimoji="1" lang="en-US" altLang="zh-CN" b="0" i="1" smtClean="0">
                                <a:latin typeface="Cambria Math" panose="02040503050406030204" pitchFamily="18" charset="0"/>
                              </a:rPr>
                              <m:t>𝑢</m:t>
                            </m:r>
                            <m:r>
                              <a:rPr kumimoji="1" lang="en-US" altLang="zh-CN" b="0" i="1" smtClean="0">
                                <a:latin typeface="Cambria Math" panose="02040503050406030204" pitchFamily="18" charset="0"/>
                              </a:rPr>
                              <m:t>=1</m:t>
                            </m:r>
                          </m:lim>
                        </m:limLow>
                      </m:fName>
                      <m:e>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𝑢</m:t>
                            </m:r>
                          </m:e>
                        </m:d>
                      </m:e>
                    </m:func>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𝑔</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e>
                    </m:d>
                    <m:r>
                      <a:rPr kumimoji="1" lang="en-US" altLang="zh-CN" b="0" i="1" smtClean="0">
                        <a:latin typeface="Cambria Math" panose="02040503050406030204" pitchFamily="18" charset="0"/>
                      </a:rPr>
                      <m:t>𝑐𝑜𝑠</m:t>
                    </m:r>
                    <m:r>
                      <a:rPr kumimoji="1" lang="en-US" altLang="zh-CN" b="0" i="1" smtClean="0">
                        <a:latin typeface="Cambria Math" panose="02040503050406030204" pitchFamily="18" charset="0"/>
                        <a:ea typeface="Cambria Math" panose="02040503050406030204" pitchFamily="18" charset="0"/>
                      </a:rPr>
                      <m:t>𝜃</m:t>
                    </m:r>
                  </m:oMath>
                </a14:m>
                <a:endParaRPr kumimoji="1" lang="en-US" altLang="zh-CN" dirty="0"/>
              </a:p>
              <a:p>
                <a:pPr marL="0" indent="0">
                  <a:buNone/>
                </a:pPr>
                <a:r>
                  <a:rPr kumimoji="1" lang="zh-CN" altLang="en-US" dirty="0"/>
                  <a:t>当</a:t>
                </a:r>
                <a14:m>
                  <m:oMath xmlns:m="http://schemas.openxmlformats.org/officeDocument/2006/math">
                    <m:r>
                      <a:rPr kumimoji="1" lang="en-US" altLang="zh-CN" b="0" i="1" smtClean="0">
                        <a:latin typeface="Cambria Math" panose="02040503050406030204" pitchFamily="18" charset="0"/>
                      </a:rPr>
                      <m:t>𝑐𝑜𝑠</m:t>
                    </m:r>
                    <m:r>
                      <a:rPr kumimoji="1" lang="en-US" altLang="zh-CN" b="0" i="1" smtClean="0">
                        <a:latin typeface="Cambria Math" panose="02040503050406030204" pitchFamily="18" charset="0"/>
                        <a:ea typeface="Cambria Math" panose="02040503050406030204" pitchFamily="18" charset="0"/>
                      </a:rPr>
                      <m:t>𝜃</m:t>
                    </m:r>
                    <m:r>
                      <a:rPr kumimoji="1" lang="en-US" altLang="zh-CN" b="0" i="1" smtClean="0">
                        <a:latin typeface="Cambria Math" panose="02040503050406030204" pitchFamily="18" charset="0"/>
                        <a:ea typeface="Cambria Math" panose="02040503050406030204" pitchFamily="18" charset="0"/>
                      </a:rPr>
                      <m:t>=−1</m:t>
                    </m:r>
                  </m:oMath>
                </a14:m>
                <a:r>
                  <a:rPr kumimoji="1" lang="zh-CN" altLang="en-US" dirty="0"/>
                  <a:t>即</a:t>
                </a:r>
                <a:r>
                  <a:rPr kumimoji="1" lang="en-US" altLang="zh-CN" dirty="0"/>
                  <a:t>u</a:t>
                </a:r>
                <a:r>
                  <a:rPr kumimoji="1" lang="zh-CN" altLang="en-US" dirty="0"/>
                  <a:t>和</a:t>
                </a:r>
                <a:r>
                  <a:rPr kumimoji="1" lang="en-US" altLang="zh-CN" dirty="0"/>
                  <a:t>g(x)</a:t>
                </a:r>
                <a:r>
                  <a:rPr kumimoji="1" lang="zh-CN" altLang="en-US" dirty="0"/>
                  <a:t>反向时，原式最小，所以我们一般取负梯度方向为最速下降方向。</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086" t="-2632" r="-241"/>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p>
        </p:txBody>
      </p:sp>
      <p:sp>
        <p:nvSpPr>
          <p:cNvPr id="3" name="内容占位符 2"/>
          <p:cNvSpPr>
            <a:spLocks noGrp="1"/>
          </p:cNvSpPr>
          <p:nvPr>
            <p:ph idx="1"/>
          </p:nvPr>
        </p:nvSpPr>
        <p:spPr/>
        <p:txBody>
          <a:bodyPr/>
          <a:lstStyle/>
          <a:p>
            <a:r>
              <a:rPr kumimoji="1" lang="zh-CN" altLang="en-US" dirty="0"/>
              <a:t>相比一阶导数，二阶导数信息考虑了函数曲率的问题！</a:t>
            </a:r>
          </a:p>
        </p:txBody>
      </p:sp>
      <p:pic>
        <p:nvPicPr>
          <p:cNvPr id="4" name="图片 3"/>
          <p:cNvPicPr>
            <a:picLocks noChangeAspect="1"/>
          </p:cNvPicPr>
          <p:nvPr/>
        </p:nvPicPr>
        <p:blipFill>
          <a:blip r:embed="rId2"/>
          <a:stretch>
            <a:fillRect/>
          </a:stretch>
        </p:blipFill>
        <p:spPr>
          <a:xfrm>
            <a:off x="2705100" y="2493963"/>
            <a:ext cx="6426200" cy="3683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p>
        </p:txBody>
      </p:sp>
      <mc:AlternateContent xmlns:mc="http://schemas.openxmlformats.org/markup-compatibility/2006" xmlns:a14="http://schemas.microsoft.com/office/drawing/2010/main">
        <mc:Choice Requires="a14">
          <p:sp>
            <p:nvSpPr>
              <p:cNvPr id="3" name="内容占位符 2">
                <a:extLst/>
              </p:cNvPr>
              <p:cNvSpPr>
                <a:spLocks noGrp="1"/>
              </p:cNvSpPr>
              <p:nvPr>
                <p:ph idx="1"/>
              </p:nvPr>
            </p:nvSpPr>
            <p:spPr/>
            <p:txBody>
              <a:bodyPr/>
              <a:lstStyle/>
              <a:p>
                <a:r>
                  <a:rPr kumimoji="1" lang="zh-CN" altLang="en-US" dirty="0"/>
                  <a:t>在一维情况下，二阶信息通过</a:t>
                </a:r>
                <a14:m>
                  <m:oMath xmlns:m="http://schemas.openxmlformats.org/officeDocument/2006/math">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𝑓</m:t>
                        </m:r>
                      </m:e>
                      <m:sup>
                        <m:r>
                          <a:rPr kumimoji="1" lang="en-US" altLang="zh-CN" b="0" i="1" smtClean="0">
                            <a:latin typeface="Cambria Math" panose="02040503050406030204" pitchFamily="18" charset="0"/>
                          </a:rPr>
                          <m:t>′′</m:t>
                        </m:r>
                      </m:sup>
                    </m:sSup>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r>
                      <a:rPr kumimoji="1" lang="zh-CN" altLang="en-US" i="1">
                        <a:latin typeface="Cambria Math" panose="02040503050406030204" pitchFamily="18" charset="0"/>
                      </a:rPr>
                      <m:t>得到</m:t>
                    </m:r>
                  </m:oMath>
                </a14:m>
                <a:endParaRPr kumimoji="1" lang="en-US" altLang="zh-CN" dirty="0"/>
              </a:p>
              <a:p>
                <a:r>
                  <a:rPr kumimoji="1" lang="zh-CN" altLang="en-US" dirty="0"/>
                  <a:t>在高维情况下，二阶信息通过</a:t>
                </a:r>
                <a:r>
                  <a:rPr kumimoji="1" lang="en-US" altLang="zh-CN" dirty="0"/>
                  <a:t>Hessian</a:t>
                </a:r>
                <a:r>
                  <a:rPr kumimoji="1" lang="zh-CN" altLang="en-US" dirty="0"/>
                  <a:t>矩阵</a:t>
                </a:r>
                <a:r>
                  <a:rPr kumimoji="1" lang="en-US" altLang="zh-CN" b="1" dirty="0"/>
                  <a:t>H</a:t>
                </a:r>
                <a:r>
                  <a:rPr kumimoji="1" lang="zh-CN" altLang="en-US" dirty="0"/>
                  <a:t>得到</a:t>
                </a:r>
                <a:endParaRPr kumimoji="1" lang="en-US" altLang="zh-CN" dirty="0"/>
              </a:p>
              <a:p>
                <a:endParaRPr kumimoji="1" lang="en-US" altLang="zh-CN" dirty="0"/>
              </a:p>
              <a:p>
                <a14:m>
                  <m:oMath xmlns:m="http://schemas.openxmlformats.org/officeDocument/2006/math">
                    <m:r>
                      <a:rPr kumimoji="1" lang="en-US" altLang="zh-CN" b="0" i="1" smtClean="0">
                        <a:latin typeface="Cambria Math" panose="02040503050406030204" pitchFamily="18" charset="0"/>
                      </a:rPr>
                      <m:t>𝐻</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𝑓</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𝑗</m:t>
                        </m:r>
                      </m:sub>
                    </m:sSub>
                  </m:oMath>
                </a14:m>
                <a:r>
                  <a:rPr kumimoji="1" lang="en-US" altLang="zh-CN" dirty="0"/>
                  <a:t>= </a:t>
                </a:r>
                <a14:m>
                  <m:oMath xmlns:m="http://schemas.openxmlformats.org/officeDocument/2006/math">
                    <m:f>
                      <m:fPr>
                        <m:ctrlPr>
                          <a:rPr kumimoji="1" lang="en-US" altLang="zh-CN" i="1" dirty="0" smtClean="0">
                            <a:latin typeface="Cambria Math" panose="02040503050406030204" pitchFamily="18" charset="0"/>
                          </a:rPr>
                        </m:ctrlPr>
                      </m:fPr>
                      <m:num>
                        <m:sSup>
                          <m:sSupPr>
                            <m:ctrlPr>
                              <a:rPr kumimoji="1" lang="en-US" altLang="zh-CN" i="1" dirty="0" smtClean="0">
                                <a:latin typeface="Cambria Math" panose="02040503050406030204" pitchFamily="18" charset="0"/>
                              </a:rPr>
                            </m:ctrlPr>
                          </m:sSupPr>
                          <m:e>
                            <m:r>
                              <a:rPr kumimoji="1" lang="en-US" altLang="zh-CN" i="1" dirty="0" smtClean="0">
                                <a:latin typeface="Cambria Math" panose="02040503050406030204" pitchFamily="18" charset="0"/>
                                <a:ea typeface="Cambria Math" panose="02040503050406030204" pitchFamily="18" charset="0"/>
                              </a:rPr>
                              <m:t>𝜕</m:t>
                            </m:r>
                          </m:e>
                          <m:sup>
                            <m:r>
                              <a:rPr kumimoji="1" lang="en-US" altLang="zh-CN" b="0" i="1" dirty="0" smtClean="0">
                                <a:latin typeface="Cambria Math" panose="02040503050406030204" pitchFamily="18" charset="0"/>
                              </a:rPr>
                              <m:t>2</m:t>
                            </m:r>
                          </m:sup>
                        </m:sSup>
                      </m:num>
                      <m:den>
                        <m:sSub>
                          <m:sSubPr>
                            <m:ctrlPr>
                              <a:rPr kumimoji="1" lang="en-US" altLang="zh-CN" i="1" dirty="0" smtClean="0">
                                <a:latin typeface="Cambria Math" panose="02040503050406030204" pitchFamily="18" charset="0"/>
                              </a:rPr>
                            </m:ctrlPr>
                          </m:sSubPr>
                          <m:e>
                            <m:r>
                              <a:rPr kumimoji="1" lang="en-US" altLang="zh-CN" i="1" dirty="0" smtClean="0">
                                <a:latin typeface="Cambria Math" panose="02040503050406030204" pitchFamily="18" charset="0"/>
                                <a:ea typeface="Cambria Math" panose="02040503050406030204" pitchFamily="18" charset="0"/>
                              </a:rPr>
                              <m:t>𝜕</m:t>
                            </m:r>
                          </m:e>
                          <m:sub>
                            <m:sSub>
                              <m:sSubPr>
                                <m:ctrlPr>
                                  <a:rPr kumimoji="1" lang="en-US" altLang="zh-CN" i="1" dirty="0" smtClean="0">
                                    <a:latin typeface="Cambria Math" panose="02040503050406030204" pitchFamily="18" charset="0"/>
                                  </a:rPr>
                                </m:ctrlPr>
                              </m:sSubPr>
                              <m:e>
                                <m:r>
                                  <a:rPr kumimoji="1" lang="en-US" altLang="zh-CN" b="0" i="1" dirty="0" smtClean="0">
                                    <a:latin typeface="Cambria Math" panose="02040503050406030204" pitchFamily="18" charset="0"/>
                                  </a:rPr>
                                  <m:t>𝑥</m:t>
                                </m:r>
                              </m:e>
                              <m:sub>
                                <m:r>
                                  <a:rPr kumimoji="1" lang="en-US" altLang="zh-CN" b="0" i="1" dirty="0" smtClean="0">
                                    <a:latin typeface="Cambria Math" panose="02040503050406030204" pitchFamily="18" charset="0"/>
                                  </a:rPr>
                                  <m:t>𝑖</m:t>
                                </m:r>
                              </m:sub>
                            </m:sSub>
                          </m:sub>
                        </m:sSub>
                        <m:sSub>
                          <m:sSubPr>
                            <m:ctrlPr>
                              <a:rPr kumimoji="1" lang="en-US" altLang="zh-CN" i="1" dirty="0" smtClean="0">
                                <a:latin typeface="Cambria Math" panose="02040503050406030204" pitchFamily="18" charset="0"/>
                              </a:rPr>
                            </m:ctrlPr>
                          </m:sSubPr>
                          <m:e>
                            <m:r>
                              <a:rPr kumimoji="1" lang="en-US" altLang="zh-CN" i="1" dirty="0" smtClean="0">
                                <a:latin typeface="Cambria Math" panose="02040503050406030204" pitchFamily="18" charset="0"/>
                                <a:ea typeface="Cambria Math" panose="02040503050406030204" pitchFamily="18" charset="0"/>
                              </a:rPr>
                              <m:t>𝜕</m:t>
                            </m:r>
                          </m:e>
                          <m:sub>
                            <m:sSub>
                              <m:sSubPr>
                                <m:ctrlPr>
                                  <a:rPr kumimoji="1" lang="en-US" altLang="zh-CN" i="1" dirty="0" smtClean="0">
                                    <a:latin typeface="Cambria Math" panose="02040503050406030204" pitchFamily="18" charset="0"/>
                                  </a:rPr>
                                </m:ctrlPr>
                              </m:sSubPr>
                              <m:e>
                                <m:r>
                                  <a:rPr kumimoji="1" lang="en-US" altLang="zh-CN" b="0" i="1" dirty="0" smtClean="0">
                                    <a:latin typeface="Cambria Math" panose="02040503050406030204" pitchFamily="18" charset="0"/>
                                  </a:rPr>
                                  <m:t>𝑥</m:t>
                                </m:r>
                              </m:e>
                              <m:sub>
                                <m:r>
                                  <a:rPr kumimoji="1" lang="en-US" altLang="zh-CN" b="0" i="1" dirty="0" smtClean="0">
                                    <a:latin typeface="Cambria Math" panose="02040503050406030204" pitchFamily="18" charset="0"/>
                                  </a:rPr>
                                  <m:t>𝑗</m:t>
                                </m:r>
                              </m:sub>
                            </m:sSub>
                          </m:sub>
                        </m:sSub>
                      </m:den>
                    </m:f>
                    <m:r>
                      <m:rPr>
                        <m:brk m:alnAt="7"/>
                      </m:rPr>
                      <a:rPr kumimoji="1" lang="en-US" altLang="zh-CN" b="0" i="1" dirty="0" smtClean="0">
                        <a:latin typeface="Cambria Math" panose="02040503050406030204" pitchFamily="18" charset="0"/>
                      </a:rPr>
                      <m:t>𝑓</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𝑥</m:t>
                    </m:r>
                    <m:r>
                      <a:rPr kumimoji="1" lang="en-US" altLang="zh-CN" b="0" i="1" dirty="0" smtClean="0">
                        <a:latin typeface="Cambria Math" panose="02040503050406030204" pitchFamily="18" charset="0"/>
                      </a:rPr>
                      <m:t>)</m:t>
                    </m:r>
                  </m:oMath>
                </a14:m>
                <a:endParaRPr kumimoji="1" lang="en-US" altLang="zh-CN" dirty="0"/>
              </a:p>
              <a:p>
                <a14:m>
                  <m:oMath xmlns:m="http://schemas.openxmlformats.org/officeDocument/2006/math">
                    <m:r>
                      <a:rPr kumimoji="1" lang="en-US" altLang="zh-CN" b="0" i="1" smtClean="0">
                        <a:latin typeface="Cambria Math" panose="02040503050406030204" pitchFamily="18" charset="0"/>
                      </a:rPr>
                      <m:t>𝐻</m:t>
                    </m:r>
                  </m:oMath>
                </a14:m>
                <a:r>
                  <a:rPr kumimoji="1" lang="en-US" altLang="zh-CN" dirty="0"/>
                  <a:t>=</a:t>
                </a:r>
                <a14:m>
                  <m:oMath xmlns:m="http://schemas.openxmlformats.org/officeDocument/2006/math">
                    <m:d>
                      <m:dPr>
                        <m:ctrlPr>
                          <a:rPr kumimoji="1" lang="en-US" altLang="zh-CN" i="1" dirty="0" smtClean="0">
                            <a:latin typeface="Cambria Math" panose="02040503050406030204" pitchFamily="18" charset="0"/>
                          </a:rPr>
                        </m:ctrlPr>
                      </m:dPr>
                      <m:e>
                        <m:m>
                          <m:mPr>
                            <m:mcs>
                              <m:mc>
                                <m:mcPr>
                                  <m:count m:val="2"/>
                                  <m:mcJc m:val="center"/>
                                </m:mcPr>
                              </m:mc>
                            </m:mcs>
                            <m:ctrlPr>
                              <a:rPr kumimoji="1" lang="en-US" altLang="zh-CN" i="1" dirty="0" smtClean="0">
                                <a:latin typeface="Cambria Math" panose="02040503050406030204" pitchFamily="18" charset="0"/>
                              </a:rPr>
                            </m:ctrlPr>
                          </m:mPr>
                          <m:mr>
                            <m:e>
                              <m:f>
                                <m:fPr>
                                  <m:ctrlPr>
                                    <a:rPr kumimoji="1" lang="en-US" altLang="zh-CN" i="1" dirty="0" smtClean="0">
                                      <a:latin typeface="Cambria Math" panose="02040503050406030204" pitchFamily="18" charset="0"/>
                                    </a:rPr>
                                  </m:ctrlPr>
                                </m:fPr>
                                <m:num>
                                  <m:sSup>
                                    <m:sSupPr>
                                      <m:ctrlPr>
                                        <a:rPr kumimoji="1" lang="en-US" altLang="zh-CN" i="1" dirty="0" smtClean="0">
                                          <a:latin typeface="Cambria Math" panose="02040503050406030204" pitchFamily="18" charset="0"/>
                                        </a:rPr>
                                      </m:ctrlPr>
                                    </m:sSupPr>
                                    <m:e>
                                      <m:r>
                                        <a:rPr kumimoji="1" lang="en-US" altLang="zh-CN" i="1" dirty="0" smtClean="0">
                                          <a:latin typeface="Cambria Math" panose="02040503050406030204" pitchFamily="18" charset="0"/>
                                          <a:ea typeface="Cambria Math" panose="02040503050406030204" pitchFamily="18" charset="0"/>
                                        </a:rPr>
                                        <m:t>𝜕</m:t>
                                      </m:r>
                                    </m:e>
                                    <m:sup>
                                      <m:r>
                                        <a:rPr kumimoji="1" lang="en-US" altLang="zh-CN" b="0" i="1" dirty="0" smtClean="0">
                                          <a:latin typeface="Cambria Math" panose="02040503050406030204" pitchFamily="18" charset="0"/>
                                        </a:rPr>
                                        <m:t>2</m:t>
                                      </m:r>
                                    </m:sup>
                                  </m:sSup>
                                </m:num>
                                <m:den>
                                  <m:sSub>
                                    <m:sSubPr>
                                      <m:ctrlPr>
                                        <a:rPr kumimoji="1" lang="en-US" altLang="zh-CN" i="1" dirty="0" smtClean="0">
                                          <a:latin typeface="Cambria Math" panose="02040503050406030204" pitchFamily="18" charset="0"/>
                                        </a:rPr>
                                      </m:ctrlPr>
                                    </m:sSubPr>
                                    <m:e>
                                      <m:r>
                                        <a:rPr kumimoji="1" lang="en-US" altLang="zh-CN" i="1" dirty="0" smtClean="0">
                                          <a:latin typeface="Cambria Math" panose="02040503050406030204" pitchFamily="18" charset="0"/>
                                          <a:ea typeface="Cambria Math" panose="02040503050406030204" pitchFamily="18" charset="0"/>
                                        </a:rPr>
                                        <m:t>𝜕</m:t>
                                      </m:r>
                                    </m:e>
                                    <m:sub>
                                      <m:sSub>
                                        <m:sSubPr>
                                          <m:ctrlPr>
                                            <a:rPr kumimoji="1" lang="en-US" altLang="zh-CN" i="1" dirty="0" smtClean="0">
                                              <a:latin typeface="Cambria Math" panose="02040503050406030204" pitchFamily="18" charset="0"/>
                                            </a:rPr>
                                          </m:ctrlPr>
                                        </m:sSubPr>
                                        <m:e>
                                          <m:r>
                                            <a:rPr kumimoji="1" lang="en-US" altLang="zh-CN" b="0" i="1" dirty="0" smtClean="0">
                                              <a:latin typeface="Cambria Math" panose="02040503050406030204" pitchFamily="18" charset="0"/>
                                            </a:rPr>
                                            <m:t>𝑥</m:t>
                                          </m:r>
                                        </m:e>
                                        <m:sub>
                                          <m:r>
                                            <a:rPr kumimoji="1" lang="en-US" altLang="zh-CN" b="0" i="1" dirty="0" smtClean="0">
                                              <a:latin typeface="Cambria Math" panose="02040503050406030204" pitchFamily="18" charset="0"/>
                                            </a:rPr>
                                            <m:t>1</m:t>
                                          </m:r>
                                        </m:sub>
                                      </m:sSub>
                                    </m:sub>
                                  </m:sSub>
                                  <m:sSub>
                                    <m:sSubPr>
                                      <m:ctrlPr>
                                        <a:rPr kumimoji="1" lang="en-US" altLang="zh-CN" i="1" dirty="0" smtClean="0">
                                          <a:latin typeface="Cambria Math" panose="02040503050406030204" pitchFamily="18" charset="0"/>
                                        </a:rPr>
                                      </m:ctrlPr>
                                    </m:sSubPr>
                                    <m:e>
                                      <m:r>
                                        <a:rPr kumimoji="1" lang="en-US" altLang="zh-CN" i="1" dirty="0" smtClean="0">
                                          <a:latin typeface="Cambria Math" panose="02040503050406030204" pitchFamily="18" charset="0"/>
                                          <a:ea typeface="Cambria Math" panose="02040503050406030204" pitchFamily="18" charset="0"/>
                                        </a:rPr>
                                        <m:t>𝜕</m:t>
                                      </m:r>
                                    </m:e>
                                    <m:sub>
                                      <m:sSub>
                                        <m:sSubPr>
                                          <m:ctrlPr>
                                            <a:rPr kumimoji="1" lang="en-US" altLang="zh-CN" i="1" dirty="0" smtClean="0">
                                              <a:latin typeface="Cambria Math" panose="02040503050406030204" pitchFamily="18" charset="0"/>
                                            </a:rPr>
                                          </m:ctrlPr>
                                        </m:sSubPr>
                                        <m:e>
                                          <m:r>
                                            <a:rPr kumimoji="1" lang="en-US" altLang="zh-CN" b="0" i="1" dirty="0" smtClean="0">
                                              <a:latin typeface="Cambria Math" panose="02040503050406030204" pitchFamily="18" charset="0"/>
                                            </a:rPr>
                                            <m:t>𝑥</m:t>
                                          </m:r>
                                        </m:e>
                                        <m:sub>
                                          <m:r>
                                            <a:rPr kumimoji="1" lang="en-US" altLang="zh-CN" b="0" i="1" dirty="0" smtClean="0">
                                              <a:latin typeface="Cambria Math" panose="02040503050406030204" pitchFamily="18" charset="0"/>
                                            </a:rPr>
                                            <m:t>1</m:t>
                                          </m:r>
                                        </m:sub>
                                      </m:sSub>
                                    </m:sub>
                                  </m:sSub>
                                </m:den>
                              </m:f>
                              <m:r>
                                <m:rPr>
                                  <m:brk m:alnAt="7"/>
                                </m:rPr>
                                <a:rPr kumimoji="1" lang="en-US" altLang="zh-CN" b="0" i="1" dirty="0" smtClean="0">
                                  <a:latin typeface="Cambria Math" panose="02040503050406030204" pitchFamily="18" charset="0"/>
                                </a:rPr>
                                <m:t>𝑓</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𝑥</m:t>
                              </m:r>
                              <m:r>
                                <a:rPr kumimoji="1" lang="en-US" altLang="zh-CN" b="0" i="1" dirty="0" smtClean="0">
                                  <a:latin typeface="Cambria Math" panose="02040503050406030204" pitchFamily="18" charset="0"/>
                                </a:rPr>
                                <m:t>)</m:t>
                              </m:r>
                            </m:e>
                            <m:e>
                              <m:f>
                                <m:fPr>
                                  <m:ctrlPr>
                                    <a:rPr kumimoji="1" lang="en-US" altLang="zh-CN" i="1" dirty="0" smtClean="0">
                                      <a:latin typeface="Cambria Math" panose="02040503050406030204" pitchFamily="18" charset="0"/>
                                    </a:rPr>
                                  </m:ctrlPr>
                                </m:fPr>
                                <m:num>
                                  <m:sSup>
                                    <m:sSupPr>
                                      <m:ctrlPr>
                                        <a:rPr kumimoji="1" lang="en-US" altLang="zh-CN" i="1" dirty="0" smtClean="0">
                                          <a:latin typeface="Cambria Math" panose="02040503050406030204" pitchFamily="18" charset="0"/>
                                        </a:rPr>
                                      </m:ctrlPr>
                                    </m:sSupPr>
                                    <m:e>
                                      <m:r>
                                        <a:rPr kumimoji="1" lang="en-US" altLang="zh-CN" i="1" dirty="0" smtClean="0">
                                          <a:latin typeface="Cambria Math" panose="02040503050406030204" pitchFamily="18" charset="0"/>
                                          <a:ea typeface="Cambria Math" panose="02040503050406030204" pitchFamily="18" charset="0"/>
                                        </a:rPr>
                                        <m:t>𝜕</m:t>
                                      </m:r>
                                    </m:e>
                                    <m:sup>
                                      <m:r>
                                        <a:rPr kumimoji="1" lang="en-US" altLang="zh-CN" b="0" i="1" dirty="0" smtClean="0">
                                          <a:latin typeface="Cambria Math" panose="02040503050406030204" pitchFamily="18" charset="0"/>
                                        </a:rPr>
                                        <m:t>2</m:t>
                                      </m:r>
                                    </m:sup>
                                  </m:sSup>
                                </m:num>
                                <m:den>
                                  <m:sSub>
                                    <m:sSubPr>
                                      <m:ctrlPr>
                                        <a:rPr kumimoji="1" lang="en-US" altLang="zh-CN" i="1" dirty="0" smtClean="0">
                                          <a:latin typeface="Cambria Math" panose="02040503050406030204" pitchFamily="18" charset="0"/>
                                        </a:rPr>
                                      </m:ctrlPr>
                                    </m:sSubPr>
                                    <m:e>
                                      <m:r>
                                        <a:rPr kumimoji="1" lang="en-US" altLang="zh-CN" i="1" dirty="0" smtClean="0">
                                          <a:latin typeface="Cambria Math" panose="02040503050406030204" pitchFamily="18" charset="0"/>
                                          <a:ea typeface="Cambria Math" panose="02040503050406030204" pitchFamily="18" charset="0"/>
                                        </a:rPr>
                                        <m:t>𝜕</m:t>
                                      </m:r>
                                    </m:e>
                                    <m:sub>
                                      <m:sSub>
                                        <m:sSubPr>
                                          <m:ctrlPr>
                                            <a:rPr kumimoji="1" lang="en-US" altLang="zh-CN" i="1" dirty="0" smtClean="0">
                                              <a:latin typeface="Cambria Math" panose="02040503050406030204" pitchFamily="18" charset="0"/>
                                            </a:rPr>
                                          </m:ctrlPr>
                                        </m:sSubPr>
                                        <m:e>
                                          <m:r>
                                            <a:rPr kumimoji="1" lang="en-US" altLang="zh-CN" b="0" i="1" dirty="0" smtClean="0">
                                              <a:latin typeface="Cambria Math" panose="02040503050406030204" pitchFamily="18" charset="0"/>
                                            </a:rPr>
                                            <m:t>𝑥</m:t>
                                          </m:r>
                                        </m:e>
                                        <m:sub>
                                          <m:r>
                                            <a:rPr kumimoji="1" lang="en-US" altLang="zh-CN" b="0" i="1" dirty="0" smtClean="0">
                                              <a:latin typeface="Cambria Math" panose="02040503050406030204" pitchFamily="18" charset="0"/>
                                            </a:rPr>
                                            <m:t>1</m:t>
                                          </m:r>
                                        </m:sub>
                                      </m:sSub>
                                    </m:sub>
                                  </m:sSub>
                                  <m:sSub>
                                    <m:sSubPr>
                                      <m:ctrlPr>
                                        <a:rPr kumimoji="1" lang="en-US" altLang="zh-CN" i="1" dirty="0" smtClean="0">
                                          <a:latin typeface="Cambria Math" panose="02040503050406030204" pitchFamily="18" charset="0"/>
                                        </a:rPr>
                                      </m:ctrlPr>
                                    </m:sSubPr>
                                    <m:e>
                                      <m:r>
                                        <a:rPr kumimoji="1" lang="en-US" altLang="zh-CN" i="1" dirty="0" smtClean="0">
                                          <a:latin typeface="Cambria Math" panose="02040503050406030204" pitchFamily="18" charset="0"/>
                                          <a:ea typeface="Cambria Math" panose="02040503050406030204" pitchFamily="18" charset="0"/>
                                        </a:rPr>
                                        <m:t>𝜕</m:t>
                                      </m:r>
                                    </m:e>
                                    <m:sub>
                                      <m:sSub>
                                        <m:sSubPr>
                                          <m:ctrlPr>
                                            <a:rPr kumimoji="1" lang="en-US" altLang="zh-CN" i="1" dirty="0" smtClean="0">
                                              <a:latin typeface="Cambria Math" panose="02040503050406030204" pitchFamily="18" charset="0"/>
                                            </a:rPr>
                                          </m:ctrlPr>
                                        </m:sSubPr>
                                        <m:e>
                                          <m:r>
                                            <a:rPr kumimoji="1" lang="en-US" altLang="zh-CN" b="0" i="1" dirty="0" smtClean="0">
                                              <a:latin typeface="Cambria Math" panose="02040503050406030204" pitchFamily="18" charset="0"/>
                                            </a:rPr>
                                            <m:t>𝑥</m:t>
                                          </m:r>
                                        </m:e>
                                        <m:sub>
                                          <m:r>
                                            <a:rPr kumimoji="1" lang="en-US" altLang="zh-CN" b="0" i="1" dirty="0" smtClean="0">
                                              <a:latin typeface="Cambria Math" panose="02040503050406030204" pitchFamily="18" charset="0"/>
                                            </a:rPr>
                                            <m:t>2</m:t>
                                          </m:r>
                                        </m:sub>
                                      </m:sSub>
                                    </m:sub>
                                  </m:sSub>
                                </m:den>
                              </m:f>
                              <m:r>
                                <m:rPr>
                                  <m:brk m:alnAt="7"/>
                                </m:rPr>
                                <a:rPr kumimoji="1" lang="en-US" altLang="zh-CN" b="0" i="1" dirty="0" smtClean="0">
                                  <a:latin typeface="Cambria Math" panose="02040503050406030204" pitchFamily="18" charset="0"/>
                                </a:rPr>
                                <m:t>𝑓</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𝑥</m:t>
                              </m:r>
                              <m:r>
                                <a:rPr kumimoji="1" lang="en-US" altLang="zh-CN" b="0" i="1" dirty="0" smtClean="0">
                                  <a:latin typeface="Cambria Math" panose="02040503050406030204" pitchFamily="18" charset="0"/>
                                </a:rPr>
                                <m:t>)</m:t>
                              </m:r>
                            </m:e>
                          </m:mr>
                          <m:mr>
                            <m:e>
                              <m:f>
                                <m:fPr>
                                  <m:ctrlPr>
                                    <a:rPr kumimoji="1" lang="en-US" altLang="zh-CN" i="1" dirty="0" smtClean="0">
                                      <a:latin typeface="Cambria Math" panose="02040503050406030204" pitchFamily="18" charset="0"/>
                                    </a:rPr>
                                  </m:ctrlPr>
                                </m:fPr>
                                <m:num>
                                  <m:sSup>
                                    <m:sSupPr>
                                      <m:ctrlPr>
                                        <a:rPr kumimoji="1" lang="en-US" altLang="zh-CN" i="1" dirty="0" smtClean="0">
                                          <a:latin typeface="Cambria Math" panose="02040503050406030204" pitchFamily="18" charset="0"/>
                                        </a:rPr>
                                      </m:ctrlPr>
                                    </m:sSupPr>
                                    <m:e>
                                      <m:r>
                                        <a:rPr kumimoji="1" lang="en-US" altLang="zh-CN" i="1" dirty="0" smtClean="0">
                                          <a:latin typeface="Cambria Math" panose="02040503050406030204" pitchFamily="18" charset="0"/>
                                          <a:ea typeface="Cambria Math" panose="02040503050406030204" pitchFamily="18" charset="0"/>
                                        </a:rPr>
                                        <m:t>𝜕</m:t>
                                      </m:r>
                                    </m:e>
                                    <m:sup>
                                      <m:r>
                                        <a:rPr kumimoji="1" lang="en-US" altLang="zh-CN" b="0" i="1" dirty="0" smtClean="0">
                                          <a:latin typeface="Cambria Math" panose="02040503050406030204" pitchFamily="18" charset="0"/>
                                        </a:rPr>
                                        <m:t>2</m:t>
                                      </m:r>
                                    </m:sup>
                                  </m:sSup>
                                </m:num>
                                <m:den>
                                  <m:sSub>
                                    <m:sSubPr>
                                      <m:ctrlPr>
                                        <a:rPr kumimoji="1" lang="en-US" altLang="zh-CN" i="1" dirty="0" smtClean="0">
                                          <a:latin typeface="Cambria Math" panose="02040503050406030204" pitchFamily="18" charset="0"/>
                                        </a:rPr>
                                      </m:ctrlPr>
                                    </m:sSubPr>
                                    <m:e>
                                      <m:r>
                                        <a:rPr kumimoji="1" lang="en-US" altLang="zh-CN" i="1" dirty="0" smtClean="0">
                                          <a:latin typeface="Cambria Math" panose="02040503050406030204" pitchFamily="18" charset="0"/>
                                          <a:ea typeface="Cambria Math" panose="02040503050406030204" pitchFamily="18" charset="0"/>
                                        </a:rPr>
                                        <m:t>𝜕</m:t>
                                      </m:r>
                                    </m:e>
                                    <m:sub>
                                      <m:sSub>
                                        <m:sSubPr>
                                          <m:ctrlPr>
                                            <a:rPr kumimoji="1" lang="en-US" altLang="zh-CN" i="1" dirty="0" smtClean="0">
                                              <a:latin typeface="Cambria Math" panose="02040503050406030204" pitchFamily="18" charset="0"/>
                                            </a:rPr>
                                          </m:ctrlPr>
                                        </m:sSubPr>
                                        <m:e>
                                          <m:r>
                                            <a:rPr kumimoji="1" lang="en-US" altLang="zh-CN" b="0" i="1" dirty="0" smtClean="0">
                                              <a:latin typeface="Cambria Math" panose="02040503050406030204" pitchFamily="18" charset="0"/>
                                            </a:rPr>
                                            <m:t>𝑥</m:t>
                                          </m:r>
                                        </m:e>
                                        <m:sub>
                                          <m:r>
                                            <a:rPr kumimoji="1" lang="en-US" altLang="zh-CN" b="0" i="1" dirty="0" smtClean="0">
                                              <a:latin typeface="Cambria Math" panose="02040503050406030204" pitchFamily="18" charset="0"/>
                                            </a:rPr>
                                            <m:t>2</m:t>
                                          </m:r>
                                        </m:sub>
                                      </m:sSub>
                                    </m:sub>
                                  </m:sSub>
                                  <m:sSub>
                                    <m:sSubPr>
                                      <m:ctrlPr>
                                        <a:rPr kumimoji="1" lang="en-US" altLang="zh-CN" i="1" dirty="0" smtClean="0">
                                          <a:latin typeface="Cambria Math" panose="02040503050406030204" pitchFamily="18" charset="0"/>
                                        </a:rPr>
                                      </m:ctrlPr>
                                    </m:sSubPr>
                                    <m:e>
                                      <m:r>
                                        <a:rPr kumimoji="1" lang="en-US" altLang="zh-CN" i="1" dirty="0" smtClean="0">
                                          <a:latin typeface="Cambria Math" panose="02040503050406030204" pitchFamily="18" charset="0"/>
                                          <a:ea typeface="Cambria Math" panose="02040503050406030204" pitchFamily="18" charset="0"/>
                                        </a:rPr>
                                        <m:t>𝜕</m:t>
                                      </m:r>
                                    </m:e>
                                    <m:sub>
                                      <m:sSub>
                                        <m:sSubPr>
                                          <m:ctrlPr>
                                            <a:rPr kumimoji="1" lang="en-US" altLang="zh-CN" i="1" dirty="0" smtClean="0">
                                              <a:latin typeface="Cambria Math" panose="02040503050406030204" pitchFamily="18" charset="0"/>
                                            </a:rPr>
                                          </m:ctrlPr>
                                        </m:sSubPr>
                                        <m:e>
                                          <m:r>
                                            <a:rPr kumimoji="1" lang="en-US" altLang="zh-CN" b="0" i="1" dirty="0" smtClean="0">
                                              <a:latin typeface="Cambria Math" panose="02040503050406030204" pitchFamily="18" charset="0"/>
                                            </a:rPr>
                                            <m:t>𝑥</m:t>
                                          </m:r>
                                        </m:e>
                                        <m:sub>
                                          <m:r>
                                            <a:rPr kumimoji="1" lang="en-US" altLang="zh-CN" b="0" i="1" dirty="0" smtClean="0">
                                              <a:latin typeface="Cambria Math" panose="02040503050406030204" pitchFamily="18" charset="0"/>
                                            </a:rPr>
                                            <m:t>1</m:t>
                                          </m:r>
                                        </m:sub>
                                      </m:sSub>
                                    </m:sub>
                                  </m:sSub>
                                </m:den>
                              </m:f>
                              <m:r>
                                <m:rPr>
                                  <m:brk m:alnAt="7"/>
                                </m:rPr>
                                <a:rPr kumimoji="1" lang="en-US" altLang="zh-CN" b="0" i="1" dirty="0" smtClean="0">
                                  <a:latin typeface="Cambria Math" panose="02040503050406030204" pitchFamily="18" charset="0"/>
                                </a:rPr>
                                <m:t>𝑓</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𝑥</m:t>
                              </m:r>
                              <m:r>
                                <a:rPr kumimoji="1" lang="en-US" altLang="zh-CN" b="0" i="1" dirty="0" smtClean="0">
                                  <a:latin typeface="Cambria Math" panose="02040503050406030204" pitchFamily="18" charset="0"/>
                                </a:rPr>
                                <m:t>)</m:t>
                              </m:r>
                            </m:e>
                            <m:e>
                              <m:f>
                                <m:fPr>
                                  <m:ctrlPr>
                                    <a:rPr kumimoji="1" lang="en-US" altLang="zh-CN" i="1" dirty="0" smtClean="0">
                                      <a:latin typeface="Cambria Math" panose="02040503050406030204" pitchFamily="18" charset="0"/>
                                    </a:rPr>
                                  </m:ctrlPr>
                                </m:fPr>
                                <m:num>
                                  <m:sSup>
                                    <m:sSupPr>
                                      <m:ctrlPr>
                                        <a:rPr kumimoji="1" lang="en-US" altLang="zh-CN" i="1" dirty="0" smtClean="0">
                                          <a:latin typeface="Cambria Math" panose="02040503050406030204" pitchFamily="18" charset="0"/>
                                        </a:rPr>
                                      </m:ctrlPr>
                                    </m:sSupPr>
                                    <m:e>
                                      <m:r>
                                        <a:rPr kumimoji="1" lang="en-US" altLang="zh-CN" i="1" dirty="0" smtClean="0">
                                          <a:latin typeface="Cambria Math" panose="02040503050406030204" pitchFamily="18" charset="0"/>
                                          <a:ea typeface="Cambria Math" panose="02040503050406030204" pitchFamily="18" charset="0"/>
                                        </a:rPr>
                                        <m:t>𝜕</m:t>
                                      </m:r>
                                    </m:e>
                                    <m:sup>
                                      <m:r>
                                        <a:rPr kumimoji="1" lang="en-US" altLang="zh-CN" b="0" i="1" dirty="0" smtClean="0">
                                          <a:latin typeface="Cambria Math" panose="02040503050406030204" pitchFamily="18" charset="0"/>
                                        </a:rPr>
                                        <m:t>2</m:t>
                                      </m:r>
                                    </m:sup>
                                  </m:sSup>
                                </m:num>
                                <m:den>
                                  <m:sSub>
                                    <m:sSubPr>
                                      <m:ctrlPr>
                                        <a:rPr kumimoji="1" lang="en-US" altLang="zh-CN" i="1" dirty="0" smtClean="0">
                                          <a:latin typeface="Cambria Math" panose="02040503050406030204" pitchFamily="18" charset="0"/>
                                        </a:rPr>
                                      </m:ctrlPr>
                                    </m:sSubPr>
                                    <m:e>
                                      <m:r>
                                        <a:rPr kumimoji="1" lang="en-US" altLang="zh-CN" i="1" dirty="0" smtClean="0">
                                          <a:latin typeface="Cambria Math" panose="02040503050406030204" pitchFamily="18" charset="0"/>
                                          <a:ea typeface="Cambria Math" panose="02040503050406030204" pitchFamily="18" charset="0"/>
                                        </a:rPr>
                                        <m:t>𝜕</m:t>
                                      </m:r>
                                    </m:e>
                                    <m:sub>
                                      <m:sSub>
                                        <m:sSubPr>
                                          <m:ctrlPr>
                                            <a:rPr kumimoji="1" lang="en-US" altLang="zh-CN" i="1" dirty="0" smtClean="0">
                                              <a:latin typeface="Cambria Math" panose="02040503050406030204" pitchFamily="18" charset="0"/>
                                            </a:rPr>
                                          </m:ctrlPr>
                                        </m:sSubPr>
                                        <m:e>
                                          <m:r>
                                            <a:rPr kumimoji="1" lang="en-US" altLang="zh-CN" b="0" i="1" dirty="0" smtClean="0">
                                              <a:latin typeface="Cambria Math" panose="02040503050406030204" pitchFamily="18" charset="0"/>
                                            </a:rPr>
                                            <m:t>𝑥</m:t>
                                          </m:r>
                                        </m:e>
                                        <m:sub>
                                          <m:r>
                                            <a:rPr kumimoji="1" lang="en-US" altLang="zh-CN" b="0" i="1" dirty="0" smtClean="0">
                                              <a:latin typeface="Cambria Math" panose="02040503050406030204" pitchFamily="18" charset="0"/>
                                            </a:rPr>
                                            <m:t>2</m:t>
                                          </m:r>
                                        </m:sub>
                                      </m:sSub>
                                    </m:sub>
                                  </m:sSub>
                                  <m:sSub>
                                    <m:sSubPr>
                                      <m:ctrlPr>
                                        <a:rPr kumimoji="1" lang="en-US" altLang="zh-CN" i="1" dirty="0" smtClean="0">
                                          <a:latin typeface="Cambria Math" panose="02040503050406030204" pitchFamily="18" charset="0"/>
                                        </a:rPr>
                                      </m:ctrlPr>
                                    </m:sSubPr>
                                    <m:e>
                                      <m:r>
                                        <a:rPr kumimoji="1" lang="en-US" altLang="zh-CN" i="1" dirty="0" smtClean="0">
                                          <a:latin typeface="Cambria Math" panose="02040503050406030204" pitchFamily="18" charset="0"/>
                                          <a:ea typeface="Cambria Math" panose="02040503050406030204" pitchFamily="18" charset="0"/>
                                        </a:rPr>
                                        <m:t>𝜕</m:t>
                                      </m:r>
                                    </m:e>
                                    <m:sub>
                                      <m:sSub>
                                        <m:sSubPr>
                                          <m:ctrlPr>
                                            <a:rPr kumimoji="1" lang="en-US" altLang="zh-CN" i="1" dirty="0" smtClean="0">
                                              <a:latin typeface="Cambria Math" panose="02040503050406030204" pitchFamily="18" charset="0"/>
                                            </a:rPr>
                                          </m:ctrlPr>
                                        </m:sSubPr>
                                        <m:e>
                                          <m:r>
                                            <a:rPr kumimoji="1" lang="en-US" altLang="zh-CN" b="0" i="1" dirty="0" smtClean="0">
                                              <a:latin typeface="Cambria Math" panose="02040503050406030204" pitchFamily="18" charset="0"/>
                                            </a:rPr>
                                            <m:t>𝑥</m:t>
                                          </m:r>
                                        </m:e>
                                        <m:sub>
                                          <m:r>
                                            <a:rPr kumimoji="1" lang="en-US" altLang="zh-CN" b="0" i="1" dirty="0" smtClean="0">
                                              <a:latin typeface="Cambria Math" panose="02040503050406030204" pitchFamily="18" charset="0"/>
                                            </a:rPr>
                                            <m:t>2</m:t>
                                          </m:r>
                                        </m:sub>
                                      </m:sSub>
                                    </m:sub>
                                  </m:sSub>
                                </m:den>
                              </m:f>
                              <m:r>
                                <m:rPr>
                                  <m:brk m:alnAt="7"/>
                                </m:rPr>
                                <a:rPr kumimoji="1" lang="en-US" altLang="zh-CN" b="0" i="1" dirty="0" smtClean="0">
                                  <a:latin typeface="Cambria Math" panose="02040503050406030204" pitchFamily="18" charset="0"/>
                                </a:rPr>
                                <m:t>𝑓</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𝑥</m:t>
                              </m:r>
                              <m:r>
                                <a:rPr kumimoji="1" lang="en-US" altLang="zh-CN" b="0" i="1" dirty="0" smtClean="0">
                                  <a:latin typeface="Cambria Math" panose="02040503050406030204" pitchFamily="18" charset="0"/>
                                </a:rPr>
                                <m:t>)</m:t>
                              </m:r>
                            </m:e>
                          </m:mr>
                        </m:m>
                      </m:e>
                    </m:d>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65" t="-2632"/>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目录</a:t>
            </a:r>
          </a:p>
        </p:txBody>
      </p:sp>
      <p:sp>
        <p:nvSpPr>
          <p:cNvPr id="3" name="内容占位符 2"/>
          <p:cNvSpPr>
            <a:spLocks noGrp="1"/>
          </p:cNvSpPr>
          <p:nvPr>
            <p:ph idx="1"/>
          </p:nvPr>
        </p:nvSpPr>
        <p:spPr/>
        <p:txBody>
          <a:bodyPr/>
          <a:lstStyle/>
          <a:p>
            <a:pPr marL="514350" indent="-514350">
              <a:buAutoNum type="arabicPeriod"/>
            </a:pPr>
            <a:r>
              <a:rPr kumimoji="1" lang="zh-CN" altLang="en-US" dirty="0"/>
              <a:t> 上溢与下溢</a:t>
            </a:r>
            <a:endParaRPr kumimoji="1" lang="en-US" altLang="zh-CN" dirty="0"/>
          </a:p>
          <a:p>
            <a:pPr marL="514350" indent="-514350">
              <a:buAutoNum type="arabicPeriod"/>
            </a:pPr>
            <a:r>
              <a:rPr kumimoji="1" lang="zh-CN" altLang="en-US" dirty="0"/>
              <a:t> 病态条件</a:t>
            </a:r>
            <a:endParaRPr kumimoji="1" lang="en-US" altLang="zh-CN" dirty="0"/>
          </a:p>
          <a:p>
            <a:pPr marL="514350" indent="-514350">
              <a:buAutoNum type="arabicPeriod"/>
            </a:pPr>
            <a:r>
              <a:rPr kumimoji="1" lang="zh-CN" altLang="en-US" dirty="0"/>
              <a:t> 深度学习中的优化与纯优化区别</a:t>
            </a:r>
            <a:endParaRPr kumimoji="1" lang="en-US" altLang="zh-CN" dirty="0"/>
          </a:p>
          <a:p>
            <a:pPr marL="514350" indent="-514350">
              <a:buAutoNum type="arabicPeriod"/>
            </a:pPr>
            <a:r>
              <a:rPr kumimoji="1" lang="zh-CN" altLang="en-US" dirty="0"/>
              <a:t> 深度学习中优化的困难</a:t>
            </a:r>
            <a:endParaRPr kumimoji="1" lang="en-US" altLang="zh-CN" dirty="0"/>
          </a:p>
          <a:p>
            <a:pPr marL="514350" indent="-514350">
              <a:buAutoNum type="arabicPeriod"/>
            </a:pPr>
            <a:r>
              <a:rPr kumimoji="1" lang="zh-CN" altLang="en-US" dirty="0"/>
              <a:t> 梯度优化基础（一阶）</a:t>
            </a:r>
            <a:endParaRPr kumimoji="1" lang="en-US" altLang="zh-CN" dirty="0"/>
          </a:p>
          <a:p>
            <a:pPr marL="514350" indent="-514350">
              <a:buAutoNum type="arabicPeriod"/>
            </a:pPr>
            <a:r>
              <a:rPr kumimoji="1" lang="zh-CN" altLang="en-US" dirty="0"/>
              <a:t> 二阶优化方法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p>
        </p:txBody>
      </p:sp>
      <mc:AlternateContent xmlns:mc="http://schemas.openxmlformats.org/markup-compatibility/2006" xmlns:a14="http://schemas.microsoft.com/office/drawing/2010/main">
        <mc:Choice Requires="a14">
          <p:sp>
            <p:nvSpPr>
              <p:cNvPr id="3" name="内容占位符 2">
                <a:extLst/>
              </p:cNvPr>
              <p:cNvSpPr>
                <a:spLocks noGrp="1"/>
              </p:cNvSpPr>
              <p:nvPr>
                <p:ph idx="1"/>
              </p:nvPr>
            </p:nvSpPr>
            <p:spPr/>
            <p:txBody>
              <a:bodyPr/>
              <a:lstStyle/>
              <a:p>
                <a:r>
                  <a:rPr kumimoji="1" lang="zh-CN" altLang="en-US" dirty="0"/>
                  <a:t>只使用一阶导数会忽略二阶导数的曲率信息</a:t>
                </a:r>
                <a:endParaRPr kumimoji="1" lang="en-US" altLang="zh-CN" dirty="0"/>
              </a:p>
              <a:p>
                <a14:m>
                  <m:oMath xmlns:m="http://schemas.openxmlformats.org/officeDocument/2006/math">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𝑓</m:t>
                    </m:r>
                    <m:d>
                      <m:dPr>
                        <m:ctrlPr>
                          <a:rPr kumimoji="1" lang="en-US" altLang="zh-CN" b="0" i="1" smtClean="0">
                            <a:latin typeface="Cambria Math" panose="02040503050406030204" pitchFamily="18" charset="0"/>
                            <a:ea typeface="Cambria Math" panose="02040503050406030204" pitchFamily="18" charset="0"/>
                          </a:rPr>
                        </m:ctrlPr>
                      </m:dPr>
                      <m:e>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𝑥</m:t>
                            </m:r>
                          </m:e>
                          <m:sup>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0</m:t>
                                </m:r>
                              </m:e>
                            </m:d>
                          </m:sup>
                        </m:sSup>
                      </m:e>
                    </m:d>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𝑥</m:t>
                                </m:r>
                              </m:e>
                              <m:sup>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0</m:t>
                                    </m:r>
                                  </m:e>
                                </m:d>
                              </m:sup>
                            </m:sSup>
                          </m:e>
                        </m:d>
                      </m:e>
                      <m:sup>
                        <m:r>
                          <a:rPr kumimoji="1" lang="en-US" altLang="zh-CN" b="0" i="1" smtClean="0">
                            <a:latin typeface="Cambria Math" panose="02040503050406030204" pitchFamily="18" charset="0"/>
                            <a:ea typeface="Cambria Math" panose="02040503050406030204" pitchFamily="18" charset="0"/>
                          </a:rPr>
                          <m:t>𝑇</m:t>
                        </m:r>
                      </m:sup>
                    </m:sSup>
                    <m:r>
                      <a:rPr kumimoji="1" lang="en-US" altLang="zh-CN" b="0" i="1" smtClean="0">
                        <a:latin typeface="Cambria Math" panose="02040503050406030204" pitchFamily="18" charset="0"/>
                        <a:ea typeface="Cambria Math" panose="02040503050406030204" pitchFamily="18" charset="0"/>
                      </a:rPr>
                      <m:t>𝑔</m:t>
                    </m:r>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1</m:t>
                        </m:r>
                      </m:num>
                      <m:den>
                        <m:r>
                          <a:rPr kumimoji="1" lang="en-US" altLang="zh-CN" b="0" i="1" smtClean="0">
                            <a:latin typeface="Cambria Math" panose="02040503050406030204" pitchFamily="18" charset="0"/>
                            <a:ea typeface="Cambria Math" panose="02040503050406030204" pitchFamily="18" charset="0"/>
                          </a:rPr>
                          <m:t>2</m:t>
                        </m:r>
                      </m:den>
                    </m:f>
                  </m:oMath>
                </a14:m>
                <a:r>
                  <a:rPr kumimoji="1" lang="en-US" altLang="zh-CN" b="0" dirty="0">
                    <a:ea typeface="Cambria Math" panose="02040503050406030204" pitchFamily="18" charset="0"/>
                  </a:rPr>
                  <a:t> </a:t>
                </a:r>
                <a14:m>
                  <m:oMath xmlns:m="http://schemas.openxmlformats.org/officeDocument/2006/math">
                    <m:sSup>
                      <m:sSupPr>
                        <m:ctrlPr>
                          <a:rPr kumimoji="1" lang="en-US" altLang="zh-CN" b="0" i="1" smtClean="0">
                            <a:latin typeface="Cambria Math" panose="02040503050406030204" pitchFamily="18" charset="0"/>
                            <a:ea typeface="Cambria Math" panose="02040503050406030204" pitchFamily="18" charset="0"/>
                          </a:rPr>
                        </m:ctrlPr>
                      </m:sSupPr>
                      <m:e>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𝑥</m:t>
                                </m:r>
                              </m:e>
                              <m:sup>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0</m:t>
                                    </m:r>
                                  </m:e>
                                </m:d>
                              </m:sup>
                            </m:sSup>
                          </m:e>
                        </m:d>
                      </m:e>
                      <m:sup>
                        <m:r>
                          <a:rPr kumimoji="1" lang="en-US" altLang="zh-CN" b="0" i="1" smtClean="0">
                            <a:latin typeface="Cambria Math" panose="02040503050406030204" pitchFamily="18" charset="0"/>
                            <a:ea typeface="Cambria Math" panose="02040503050406030204" pitchFamily="18" charset="0"/>
                          </a:rPr>
                          <m:t>𝑇</m:t>
                        </m:r>
                      </m:sup>
                    </m:sSup>
                    <m:r>
                      <a:rPr kumimoji="1" lang="en-US" altLang="zh-CN" b="0" i="1" smtClean="0">
                        <a:latin typeface="Cambria Math" panose="02040503050406030204" pitchFamily="18" charset="0"/>
                        <a:ea typeface="Cambria Math" panose="02040503050406030204" pitchFamily="18" charset="0"/>
                      </a:rPr>
                      <m:t>𝐻</m:t>
                    </m:r>
                  </m:oMath>
                </a14:m>
                <a:r>
                  <a:rPr kumimoji="1" lang="en-US" altLang="zh-CN" b="0" dirty="0">
                    <a:ea typeface="Cambria Math" panose="02040503050406030204" pitchFamily="18" charset="0"/>
                  </a:rPr>
                  <a:t> </a:t>
                </a:r>
                <a14:m>
                  <m:oMath xmlns:m="http://schemas.openxmlformats.org/officeDocument/2006/math">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𝑥</m:t>
                            </m:r>
                          </m:e>
                          <m:sup>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0</m:t>
                                </m:r>
                              </m:e>
                            </m:d>
                          </m:sup>
                        </m:sSup>
                      </m:e>
                    </m:d>
                  </m:oMath>
                </a14:m>
                <a:endParaRPr kumimoji="1" lang="en-US" altLang="zh-CN" dirty="0"/>
              </a:p>
              <a:p>
                <a14:m>
                  <m:oMath xmlns:m="http://schemas.openxmlformats.org/officeDocument/2006/math">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𝑥</m:t>
                            </m:r>
                          </m:e>
                          <m:sup>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0</m:t>
                                </m:r>
                              </m:e>
                            </m:d>
                          </m:sup>
                        </m:sSup>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𝜀</m:t>
                        </m:r>
                        <m:r>
                          <a:rPr kumimoji="1" lang="en-US" altLang="zh-CN" b="0" i="1" smtClean="0">
                            <a:latin typeface="Cambria Math" panose="02040503050406030204" pitchFamily="18" charset="0"/>
                            <a:ea typeface="Cambria Math" panose="02040503050406030204" pitchFamily="18" charset="0"/>
                          </a:rPr>
                          <m:t>𝑔</m:t>
                        </m:r>
                      </m:e>
                    </m:d>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𝑓</m:t>
                    </m:r>
                    <m:d>
                      <m:dPr>
                        <m:ctrlPr>
                          <a:rPr kumimoji="1" lang="en-US" altLang="zh-CN" b="0" i="1" smtClean="0">
                            <a:latin typeface="Cambria Math" panose="02040503050406030204" pitchFamily="18" charset="0"/>
                            <a:ea typeface="Cambria Math" panose="02040503050406030204" pitchFamily="18" charset="0"/>
                          </a:rPr>
                        </m:ctrlPr>
                      </m:dPr>
                      <m:e>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𝑥</m:t>
                            </m:r>
                          </m:e>
                          <m:sup>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0</m:t>
                                </m:r>
                              </m:e>
                            </m:d>
                          </m:sup>
                        </m:sSup>
                      </m:e>
                    </m:d>
                  </m:oMath>
                </a14:m>
                <a:r>
                  <a:rPr kumimoji="1" lang="en-US" altLang="zh-CN" dirty="0"/>
                  <a:t>-</a:t>
                </a:r>
                <a14:m>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𝜀</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𝑔</m:t>
                        </m:r>
                      </m:e>
                      <m:sup>
                        <m:r>
                          <a:rPr kumimoji="1" lang="en-US" altLang="zh-CN" b="0" i="1" smtClean="0">
                            <a:latin typeface="Cambria Math" panose="02040503050406030204" pitchFamily="18" charset="0"/>
                            <a:ea typeface="Cambria Math" panose="02040503050406030204" pitchFamily="18" charset="0"/>
                          </a:rPr>
                          <m:t>𝑇</m:t>
                        </m:r>
                      </m:sup>
                    </m:sSup>
                    <m:r>
                      <a:rPr kumimoji="1" lang="en-US" altLang="zh-CN" b="0" i="1" smtClean="0">
                        <a:latin typeface="Cambria Math" panose="02040503050406030204" pitchFamily="18" charset="0"/>
                        <a:ea typeface="Cambria Math" panose="02040503050406030204" pitchFamily="18" charset="0"/>
                      </a:rPr>
                      <m:t>𝑔</m:t>
                    </m:r>
                    <m:r>
                      <a:rPr kumimoji="1" lang="en-US" altLang="zh-CN" b="0" i="1" smtClean="0">
                        <a:latin typeface="Cambria Math" panose="02040503050406030204" pitchFamily="18" charset="0"/>
                        <a:ea typeface="Cambria Math" panose="02040503050406030204" pitchFamily="18" charset="0"/>
                      </a:rPr>
                      <m:t>+</m:t>
                    </m:r>
                  </m:oMath>
                </a14:m>
                <a:r>
                  <a:rPr kumimoji="1" lang="en-US" altLang="zh-CN" b="0" dirty="0">
                    <a:ea typeface="Cambria Math" panose="02040503050406030204" pitchFamily="18" charset="0"/>
                  </a:rPr>
                  <a:t> </a:t>
                </a:r>
                <a14:m>
                  <m:oMath xmlns:m="http://schemas.openxmlformats.org/officeDocument/2006/math">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1</m:t>
                        </m:r>
                      </m:num>
                      <m:den>
                        <m:r>
                          <a:rPr kumimoji="1" lang="en-US" altLang="zh-CN" b="0" i="1" smtClean="0">
                            <a:latin typeface="Cambria Math" panose="02040503050406030204" pitchFamily="18" charset="0"/>
                            <a:ea typeface="Cambria Math" panose="02040503050406030204" pitchFamily="18" charset="0"/>
                          </a:rPr>
                          <m:t>2</m:t>
                        </m:r>
                      </m:den>
                    </m:f>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𝜀</m:t>
                        </m:r>
                      </m:e>
                      <m:sup>
                        <m:r>
                          <a:rPr kumimoji="1" lang="en-US" altLang="zh-CN" b="0" i="1" smtClean="0">
                            <a:latin typeface="Cambria Math" panose="02040503050406030204" pitchFamily="18" charset="0"/>
                            <a:ea typeface="Cambria Math" panose="02040503050406030204" pitchFamily="18" charset="0"/>
                          </a:rPr>
                          <m:t>2</m:t>
                        </m:r>
                      </m:sup>
                    </m:sSup>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𝑔</m:t>
                        </m:r>
                      </m:e>
                      <m:sup>
                        <m:r>
                          <a:rPr kumimoji="1" lang="en-US" altLang="zh-CN" b="0" i="1" smtClean="0">
                            <a:latin typeface="Cambria Math" panose="02040503050406030204" pitchFamily="18" charset="0"/>
                            <a:ea typeface="Cambria Math" panose="02040503050406030204" pitchFamily="18" charset="0"/>
                          </a:rPr>
                          <m:t>𝑇</m:t>
                        </m:r>
                      </m:sup>
                    </m:sSup>
                    <m:r>
                      <a:rPr kumimoji="1" lang="en-US" altLang="zh-CN" b="0" i="1" smtClean="0">
                        <a:latin typeface="Cambria Math" panose="02040503050406030204" pitchFamily="18" charset="0"/>
                        <a:ea typeface="Cambria Math" panose="02040503050406030204" pitchFamily="18" charset="0"/>
                      </a:rPr>
                      <m:t>𝐻𝑔</m:t>
                    </m:r>
                  </m:oMath>
                </a14:m>
                <a:endParaRPr kumimoji="1" lang="en-US" altLang="zh-CN" b="0" dirty="0">
                  <a:ea typeface="Cambria Math" panose="02040503050406030204" pitchFamily="18" charset="0"/>
                </a:endParaRPr>
              </a:p>
              <a:p>
                <a:r>
                  <a:rPr kumimoji="1" lang="en-US" altLang="zh-CN" b="0" dirty="0">
                    <a:ea typeface="Cambria Math" panose="02040503050406030204" pitchFamily="18" charset="0"/>
                  </a:rPr>
                  <a:t> </a:t>
                </a: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965" t="-2632"/>
                </a:stretch>
              </a:blipFill>
            </p:spPr>
            <p:txBody>
              <a:bodyPr/>
              <a:lstStyle/>
              <a:p>
                <a:r>
                  <a:rPr lang="zh-CN" altLang="en-US">
                    <a:noFill/>
                  </a:rPr>
                  <a:t> </a:t>
                </a:r>
                <a:endParaRPr lang="zh-CN" altLang="en-US">
                  <a:noFill/>
                </a:endParaRPr>
              </a:p>
            </p:txBody>
          </p:sp>
        </mc:Fallback>
      </mc:AlternateContent>
      <p:grpSp>
        <p:nvGrpSpPr>
          <p:cNvPr id="15" name="组合 14"/>
          <p:cNvGrpSpPr/>
          <p:nvPr/>
        </p:nvGrpSpPr>
        <p:grpSpPr>
          <a:xfrm>
            <a:off x="3841750" y="3759200"/>
            <a:ext cx="3524250" cy="3016935"/>
            <a:chOff x="3841750" y="3759200"/>
            <a:chExt cx="3524250" cy="3016935"/>
          </a:xfrm>
        </p:grpSpPr>
        <p:pic>
          <p:nvPicPr>
            <p:cNvPr id="4" name="图片 3"/>
            <p:cNvPicPr>
              <a:picLocks noChangeAspect="1"/>
            </p:cNvPicPr>
            <p:nvPr/>
          </p:nvPicPr>
          <p:blipFill>
            <a:blip r:embed="rId4"/>
            <a:stretch>
              <a:fillRect/>
            </a:stretch>
          </p:blipFill>
          <p:spPr>
            <a:xfrm>
              <a:off x="3841750" y="3759200"/>
              <a:ext cx="3524250" cy="3016935"/>
            </a:xfrm>
            <a:prstGeom prst="rect">
              <a:avLst/>
            </a:prstGeom>
          </p:spPr>
        </p:pic>
        <p:cxnSp>
          <p:nvCxnSpPr>
            <p:cNvPr id="8" name="直线箭头连接符 7"/>
            <p:cNvCxnSpPr/>
            <p:nvPr/>
          </p:nvCxnSpPr>
          <p:spPr>
            <a:xfrm>
              <a:off x="5562600" y="5118100"/>
              <a:ext cx="15494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cxnSp>
          <p:nvCxnSpPr>
            <p:cNvPr id="12" name="直线箭头连接符 11"/>
            <p:cNvCxnSpPr/>
            <p:nvPr/>
          </p:nvCxnSpPr>
          <p:spPr>
            <a:xfrm>
              <a:off x="5562600" y="5118100"/>
              <a:ext cx="1549400" cy="660400"/>
            </a:xfrm>
            <a:prstGeom prst="straightConnector1">
              <a:avLst/>
            </a:prstGeom>
            <a:ln w="34925">
              <a:solidFill>
                <a:schemeClr val="accent6"/>
              </a:solidFill>
              <a:tailEnd type="triangle"/>
            </a:ln>
          </p:spPr>
          <p:style>
            <a:lnRef idx="1">
              <a:schemeClr val="accent2"/>
            </a:lnRef>
            <a:fillRef idx="0">
              <a:schemeClr val="accent2"/>
            </a:fillRef>
            <a:effectRef idx="0">
              <a:schemeClr val="accent2"/>
            </a:effectRef>
            <a:fontRef idx="minor">
              <a:schemeClr val="tx1"/>
            </a:fontRef>
          </p:style>
        </p:cxn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p>
        </p:txBody>
      </p:sp>
      <mc:AlternateContent xmlns:mc="http://schemas.openxmlformats.org/markup-compatibility/2006" xmlns:a14="http://schemas.microsoft.com/office/drawing/2010/main">
        <mc:Choice Requires="a14">
          <p:sp>
            <p:nvSpPr>
              <p:cNvPr id="3" name="内容占位符 2">
                <a:extLst/>
              </p:cNvPr>
              <p:cNvSpPr>
                <a:spLocks noGrp="1"/>
              </p:cNvSpPr>
              <p:nvPr>
                <p:ph idx="1"/>
              </p:nvPr>
            </p:nvSpPr>
            <p:spPr/>
            <p:txBody>
              <a:bodyPr/>
              <a:lstStyle/>
              <a:p>
                <a:r>
                  <a:rPr kumimoji="1" lang="zh-CN" altLang="en-US" dirty="0"/>
                  <a:t>二阶导数测试：</a:t>
                </a:r>
                <a:endParaRPr kumimoji="1" lang="en-US" altLang="zh-CN" dirty="0"/>
              </a:p>
              <a:p>
                <a14:m>
                  <m:oMath xmlns:m="http://schemas.openxmlformats.org/officeDocument/2006/math">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𝑓</m:t>
                    </m:r>
                    <m:d>
                      <m:dPr>
                        <m:ctrlPr>
                          <a:rPr kumimoji="1" lang="en-US" altLang="zh-CN" b="0" i="1" smtClean="0">
                            <a:latin typeface="Cambria Math" panose="02040503050406030204" pitchFamily="18" charset="0"/>
                            <a:ea typeface="Cambria Math" panose="02040503050406030204" pitchFamily="18" charset="0"/>
                          </a:rPr>
                        </m:ctrlPr>
                      </m:dPr>
                      <m:e>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𝑥</m:t>
                            </m:r>
                          </m:e>
                          <m:sub>
                            <m:r>
                              <a:rPr kumimoji="1" lang="en-US" altLang="zh-CN" b="0" i="1" smtClean="0">
                                <a:latin typeface="Cambria Math" panose="02040503050406030204" pitchFamily="18" charset="0"/>
                                <a:ea typeface="Cambria Math" panose="02040503050406030204" pitchFamily="18" charset="0"/>
                              </a:rPr>
                              <m:t>0</m:t>
                            </m:r>
                          </m:sub>
                        </m:sSub>
                      </m:e>
                    </m:d>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𝑔</m:t>
                    </m:r>
                    <m:sSup>
                      <m:sSupPr>
                        <m:ctrlPr>
                          <a:rPr kumimoji="1" lang="en-US" altLang="zh-CN" b="0" i="1" smtClean="0">
                            <a:latin typeface="Cambria Math" panose="02040503050406030204" pitchFamily="18" charset="0"/>
                            <a:ea typeface="Cambria Math" panose="02040503050406030204" pitchFamily="18" charset="0"/>
                          </a:rPr>
                        </m:ctrlPr>
                      </m:sSupPr>
                      <m:e>
                        <m:d>
                          <m:dPr>
                            <m:ctrlPr>
                              <a:rPr kumimoji="1" lang="en-US" altLang="zh-CN" b="0" i="1" smtClean="0">
                                <a:latin typeface="Cambria Math" panose="02040503050406030204" pitchFamily="18" charset="0"/>
                                <a:ea typeface="Cambria Math" panose="02040503050406030204" pitchFamily="18" charset="0"/>
                              </a:rPr>
                            </m:ctrlPr>
                          </m:dPr>
                          <m:e>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𝑥</m:t>
                                </m:r>
                              </m:e>
                              <m:sub>
                                <m:r>
                                  <a:rPr kumimoji="1" lang="en-US" altLang="zh-CN" b="0" i="1" smtClean="0">
                                    <a:latin typeface="Cambria Math" panose="02040503050406030204" pitchFamily="18" charset="0"/>
                                    <a:ea typeface="Cambria Math" panose="02040503050406030204" pitchFamily="18" charset="0"/>
                                  </a:rPr>
                                  <m:t>0</m:t>
                                </m:r>
                              </m:sub>
                            </m:sSub>
                          </m:e>
                        </m:d>
                      </m:e>
                      <m:sup>
                        <m:r>
                          <a:rPr kumimoji="1" lang="en-US" altLang="zh-CN" b="0" i="1" smtClean="0">
                            <a:latin typeface="Cambria Math" panose="02040503050406030204" pitchFamily="18" charset="0"/>
                            <a:ea typeface="Cambria Math" panose="02040503050406030204" pitchFamily="18" charset="0"/>
                          </a:rPr>
                          <m:t>𝑇</m:t>
                        </m:r>
                      </m:sup>
                    </m:sSup>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𝑥</m:t>
                            </m:r>
                          </m:e>
                          <m:sub>
                            <m:r>
                              <a:rPr kumimoji="1" lang="en-US" altLang="zh-CN" b="0" i="1" smtClean="0">
                                <a:latin typeface="Cambria Math" panose="02040503050406030204" pitchFamily="18" charset="0"/>
                                <a:ea typeface="Cambria Math" panose="02040503050406030204" pitchFamily="18" charset="0"/>
                              </a:rPr>
                              <m:t>0</m:t>
                            </m:r>
                          </m:sub>
                        </m:sSub>
                      </m:e>
                    </m:d>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1</m:t>
                        </m:r>
                      </m:num>
                      <m:den>
                        <m:r>
                          <a:rPr kumimoji="1" lang="en-US" altLang="zh-CN" b="0" i="1" smtClean="0">
                            <a:latin typeface="Cambria Math" panose="02040503050406030204" pitchFamily="18" charset="0"/>
                            <a:ea typeface="Cambria Math" panose="02040503050406030204" pitchFamily="18" charset="0"/>
                          </a:rPr>
                          <m:t>2</m:t>
                        </m:r>
                      </m:den>
                    </m:f>
                    <m:sSup>
                      <m:sSupPr>
                        <m:ctrlPr>
                          <a:rPr kumimoji="1" lang="en-US" altLang="zh-CN" b="0" i="1" smtClean="0">
                            <a:latin typeface="Cambria Math" panose="02040503050406030204" pitchFamily="18" charset="0"/>
                            <a:ea typeface="Cambria Math" panose="02040503050406030204" pitchFamily="18" charset="0"/>
                          </a:rPr>
                        </m:ctrlPr>
                      </m:sSupPr>
                      <m:e>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𝑥</m:t>
                                </m:r>
                              </m:e>
                              <m:sub>
                                <m:r>
                                  <a:rPr kumimoji="1" lang="en-US" altLang="zh-CN" b="0" i="1" smtClean="0">
                                    <a:latin typeface="Cambria Math" panose="02040503050406030204" pitchFamily="18" charset="0"/>
                                    <a:ea typeface="Cambria Math" panose="02040503050406030204" pitchFamily="18" charset="0"/>
                                  </a:rPr>
                                  <m:t>0</m:t>
                                </m:r>
                              </m:sub>
                            </m:sSub>
                          </m:e>
                        </m:d>
                      </m:e>
                      <m:sup>
                        <m:r>
                          <a:rPr kumimoji="1" lang="en-US" altLang="zh-CN" b="0" i="1" smtClean="0">
                            <a:latin typeface="Cambria Math" panose="02040503050406030204" pitchFamily="18" charset="0"/>
                            <a:ea typeface="Cambria Math" panose="02040503050406030204" pitchFamily="18" charset="0"/>
                          </a:rPr>
                          <m:t>𝑇</m:t>
                        </m:r>
                      </m:sup>
                    </m:sSup>
                    <m:r>
                      <a:rPr kumimoji="1" lang="en-US" altLang="zh-CN" b="0" i="1" smtClean="0">
                        <a:latin typeface="Cambria Math" panose="02040503050406030204" pitchFamily="18" charset="0"/>
                        <a:ea typeface="Cambria Math" panose="02040503050406030204" pitchFamily="18" charset="0"/>
                      </a:rPr>
                      <m:t>𝐻</m:t>
                    </m:r>
                    <m:r>
                      <m:rPr>
                        <m:nor/>
                      </m:rPr>
                      <a:rPr kumimoji="1" lang="en-US" altLang="zh-CN" b="0" dirty="0">
                        <a:ea typeface="Cambria Math" panose="02040503050406030204" pitchFamily="18" charset="0"/>
                      </a:rPr>
                      <m:t> </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𝑥</m:t>
                            </m:r>
                          </m:e>
                          <m:sub>
                            <m:r>
                              <a:rPr kumimoji="1" lang="en-US" altLang="zh-CN" b="0" i="1" smtClean="0">
                                <a:latin typeface="Cambria Math" panose="02040503050406030204" pitchFamily="18" charset="0"/>
                                <a:ea typeface="Cambria Math" panose="02040503050406030204" pitchFamily="18" charset="0"/>
                              </a:rPr>
                              <m:t>0</m:t>
                            </m:r>
                          </m:sub>
                        </m:sSub>
                      </m:e>
                    </m:d>
                  </m:oMath>
                </a14:m>
                <a:endParaRPr kumimoji="1" lang="en-US" altLang="zh-CN" dirty="0"/>
              </a:p>
              <a:p>
                <a:r>
                  <a:rPr kumimoji="1" lang="zh-CN" altLang="en-US" dirty="0"/>
                  <a:t>假设</a:t>
                </a:r>
                <a14:m>
                  <m:oMath xmlns:m="http://schemas.openxmlformats.org/officeDocument/2006/math">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𝑥</m:t>
                        </m:r>
                      </m:e>
                      <m:sub>
                        <m:r>
                          <a:rPr kumimoji="1" lang="en-US" altLang="zh-CN" b="0" i="1" smtClean="0">
                            <a:latin typeface="Cambria Math" panose="02040503050406030204" pitchFamily="18" charset="0"/>
                            <a:ea typeface="Cambria Math" panose="02040503050406030204" pitchFamily="18" charset="0"/>
                          </a:rPr>
                          <m:t>0</m:t>
                        </m:r>
                      </m:sub>
                    </m:sSub>
                  </m:oMath>
                </a14:m>
                <a:r>
                  <a:rPr kumimoji="1" lang="zh-CN" altLang="en-US" dirty="0"/>
                  <a:t>是极值点，则：</a:t>
                </a:r>
                <a:r>
                  <a:rPr kumimoji="1" lang="en-US" altLang="zh-CN" b="0" dirty="0"/>
                  <a:t> </a:t>
                </a:r>
                <a14:m>
                  <m:oMath xmlns:m="http://schemas.openxmlformats.org/officeDocument/2006/math">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𝑓</m:t>
                    </m:r>
                    <m:d>
                      <m:dPr>
                        <m:ctrlPr>
                          <a:rPr kumimoji="1" lang="en-US" altLang="zh-CN" b="0" i="1" smtClean="0">
                            <a:latin typeface="Cambria Math" panose="02040503050406030204" pitchFamily="18" charset="0"/>
                            <a:ea typeface="Cambria Math" panose="02040503050406030204" pitchFamily="18" charset="0"/>
                          </a:rPr>
                        </m:ctrlPr>
                      </m:dPr>
                      <m:e>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𝑥</m:t>
                            </m:r>
                          </m:e>
                          <m:sub>
                            <m:r>
                              <a:rPr kumimoji="1" lang="en-US" altLang="zh-CN" b="0" i="1" smtClean="0">
                                <a:latin typeface="Cambria Math" panose="02040503050406030204" pitchFamily="18" charset="0"/>
                                <a:ea typeface="Cambria Math" panose="02040503050406030204" pitchFamily="18" charset="0"/>
                              </a:rPr>
                              <m:t>0</m:t>
                            </m:r>
                          </m:sub>
                        </m:sSub>
                      </m:e>
                    </m:d>
                    <m:r>
                      <a:rPr kumimoji="1" lang="en-US" altLang="zh-CN" b="0" i="1" smtClean="0">
                        <a:latin typeface="Cambria Math" panose="02040503050406030204" pitchFamily="18" charset="0"/>
                        <a:ea typeface="Cambria Math" panose="02040503050406030204" pitchFamily="18" charset="0"/>
                      </a:rPr>
                      <m:t>+</m:t>
                    </m:r>
                  </m:oMath>
                </a14:m>
                <a:r>
                  <a:rPr kumimoji="1" lang="en-US" altLang="zh-CN" b="0" dirty="0">
                    <a:ea typeface="Cambria Math" panose="02040503050406030204" pitchFamily="18" charset="0"/>
                  </a:rPr>
                  <a:t> </a:t>
                </a:r>
                <a14:m>
                  <m:oMath xmlns:m="http://schemas.openxmlformats.org/officeDocument/2006/math">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1</m:t>
                        </m:r>
                      </m:num>
                      <m:den>
                        <m:r>
                          <a:rPr kumimoji="1" lang="en-US" altLang="zh-CN" b="0" i="1" smtClean="0">
                            <a:latin typeface="Cambria Math" panose="02040503050406030204" pitchFamily="18" charset="0"/>
                            <a:ea typeface="Cambria Math" panose="02040503050406030204" pitchFamily="18" charset="0"/>
                          </a:rPr>
                          <m:t>2</m:t>
                        </m:r>
                      </m:den>
                    </m:f>
                    <m:sSup>
                      <m:sSupPr>
                        <m:ctrlPr>
                          <a:rPr kumimoji="1" lang="en-US" altLang="zh-CN" b="0" i="1" smtClean="0">
                            <a:latin typeface="Cambria Math" panose="02040503050406030204" pitchFamily="18" charset="0"/>
                            <a:ea typeface="Cambria Math" panose="02040503050406030204" pitchFamily="18" charset="0"/>
                          </a:rPr>
                        </m:ctrlPr>
                      </m:sSupPr>
                      <m:e>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𝑥</m:t>
                                </m:r>
                              </m:e>
                              <m:sub>
                                <m:r>
                                  <a:rPr kumimoji="1" lang="en-US" altLang="zh-CN" b="0" i="1" smtClean="0">
                                    <a:latin typeface="Cambria Math" panose="02040503050406030204" pitchFamily="18" charset="0"/>
                                    <a:ea typeface="Cambria Math" panose="02040503050406030204" pitchFamily="18" charset="0"/>
                                  </a:rPr>
                                  <m:t>0</m:t>
                                </m:r>
                              </m:sub>
                            </m:sSub>
                          </m:e>
                        </m:d>
                      </m:e>
                      <m:sup>
                        <m:r>
                          <a:rPr kumimoji="1" lang="en-US" altLang="zh-CN" b="0" i="1" smtClean="0">
                            <a:latin typeface="Cambria Math" panose="02040503050406030204" pitchFamily="18" charset="0"/>
                            <a:ea typeface="Cambria Math" panose="02040503050406030204" pitchFamily="18" charset="0"/>
                          </a:rPr>
                          <m:t>𝑇</m:t>
                        </m:r>
                      </m:sup>
                    </m:sSup>
                    <m:r>
                      <a:rPr kumimoji="1" lang="en-US" altLang="zh-CN" b="0" i="1" smtClean="0">
                        <a:latin typeface="Cambria Math" panose="02040503050406030204" pitchFamily="18" charset="0"/>
                        <a:ea typeface="Cambria Math" panose="02040503050406030204" pitchFamily="18" charset="0"/>
                      </a:rPr>
                      <m:t>𝐻</m:t>
                    </m:r>
                    <m:r>
                      <m:rPr>
                        <m:nor/>
                      </m:rPr>
                      <a:rPr kumimoji="1" lang="en-US" altLang="zh-CN" b="0" dirty="0">
                        <a:ea typeface="Cambria Math" panose="02040503050406030204" pitchFamily="18" charset="0"/>
                      </a:rPr>
                      <m:t> </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𝑥</m:t>
                            </m:r>
                          </m:e>
                          <m:sub>
                            <m:r>
                              <a:rPr kumimoji="1" lang="en-US" altLang="zh-CN" b="0" i="1" smtClean="0">
                                <a:latin typeface="Cambria Math" panose="02040503050406030204" pitchFamily="18" charset="0"/>
                                <a:ea typeface="Cambria Math" panose="02040503050406030204" pitchFamily="18" charset="0"/>
                              </a:rPr>
                              <m:t>0</m:t>
                            </m:r>
                          </m:sub>
                        </m:sSub>
                      </m:e>
                    </m:d>
                  </m:oMath>
                </a14:m>
                <a:endParaRPr kumimoji="1" lang="en-US" altLang="zh-CN" dirty="0"/>
              </a:p>
              <a:p>
                <a:r>
                  <a:rPr kumimoji="1" lang="zh-CN" altLang="en-US" dirty="0"/>
                  <a:t>当</a:t>
                </a:r>
                <a14:m>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𝐻</m:t>
                    </m:r>
                  </m:oMath>
                </a14:m>
                <a:r>
                  <a:rPr kumimoji="1" lang="zh-CN" altLang="en-US" b="1" dirty="0">
                    <a:solidFill>
                      <a:srgbClr val="FF0000"/>
                    </a:solidFill>
                  </a:rPr>
                  <a:t>正定</a:t>
                </a:r>
                <a:r>
                  <a:rPr kumimoji="1" lang="zh-CN" altLang="en-US" dirty="0"/>
                  <a:t>时，</a:t>
                </a:r>
                <a14:m>
                  <m:oMath xmlns:m="http://schemas.openxmlformats.org/officeDocument/2006/math">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𝑥</m:t>
                        </m:r>
                      </m:e>
                      <m:sub>
                        <m:r>
                          <a:rPr kumimoji="1" lang="en-US" altLang="zh-CN" b="0" i="1" smtClean="0">
                            <a:latin typeface="Cambria Math" panose="02040503050406030204" pitchFamily="18" charset="0"/>
                            <a:ea typeface="Cambria Math" panose="02040503050406030204" pitchFamily="18" charset="0"/>
                          </a:rPr>
                          <m:t>0</m:t>
                        </m:r>
                      </m:sub>
                    </m:sSub>
                  </m:oMath>
                </a14:m>
                <a:r>
                  <a:rPr kumimoji="1" lang="zh-CN" altLang="en-US" dirty="0"/>
                  <a:t>是极小点。</a:t>
                </a:r>
                <a:endParaRPr kumimoji="1" lang="en-US" altLang="zh-CN" dirty="0"/>
              </a:p>
              <a:p>
                <a:r>
                  <a:rPr kumimoji="1" lang="zh-CN" altLang="en-US" dirty="0"/>
                  <a:t>当</a:t>
                </a:r>
                <a14:m>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𝐻</m:t>
                    </m:r>
                  </m:oMath>
                </a14:m>
                <a:r>
                  <a:rPr kumimoji="1" lang="zh-CN" altLang="en-US" b="1" dirty="0">
                    <a:solidFill>
                      <a:srgbClr val="FF0000"/>
                    </a:solidFill>
                  </a:rPr>
                  <a:t>负定</a:t>
                </a:r>
                <a:r>
                  <a:rPr kumimoji="1" lang="zh-CN" altLang="en-US" dirty="0"/>
                  <a:t>时，</a:t>
                </a:r>
                <a14:m>
                  <m:oMath xmlns:m="http://schemas.openxmlformats.org/officeDocument/2006/math">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𝑥</m:t>
                        </m:r>
                      </m:e>
                      <m:sub>
                        <m:r>
                          <a:rPr kumimoji="1" lang="en-US" altLang="zh-CN" b="0" i="1" smtClean="0">
                            <a:latin typeface="Cambria Math" panose="02040503050406030204" pitchFamily="18" charset="0"/>
                            <a:ea typeface="Cambria Math" panose="02040503050406030204" pitchFamily="18" charset="0"/>
                          </a:rPr>
                          <m:t>0</m:t>
                        </m:r>
                      </m:sub>
                    </m:sSub>
                  </m:oMath>
                </a14:m>
                <a:r>
                  <a:rPr kumimoji="1" lang="zh-CN" altLang="en-US" dirty="0"/>
                  <a:t>是极大点。</a:t>
                </a:r>
                <a:endParaRPr kumimoji="1" lang="en-US" altLang="zh-CN" dirty="0"/>
              </a:p>
              <a:p>
                <a:endParaRPr kumimoji="1"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65" t="-2632"/>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p>
        </p:txBody>
      </p:sp>
      <p:sp>
        <p:nvSpPr>
          <p:cNvPr id="3" name="内容占位符 2"/>
          <p:cNvSpPr>
            <a:spLocks noGrp="1"/>
          </p:cNvSpPr>
          <p:nvPr>
            <p:ph idx="1"/>
          </p:nvPr>
        </p:nvSpPr>
        <p:spPr/>
        <p:txBody>
          <a:bodyPr/>
          <a:lstStyle/>
          <a:p>
            <a:r>
              <a:rPr kumimoji="1" lang="en-US" altLang="zh-CN" dirty="0"/>
              <a:t>1. </a:t>
            </a:r>
            <a:r>
              <a:rPr kumimoji="1" lang="zh-CN" altLang="en-US" dirty="0"/>
              <a:t>牛顿法</a:t>
            </a:r>
            <a:endParaRPr kumimoji="1" lang="en-US" altLang="zh-CN" dirty="0"/>
          </a:p>
          <a:p>
            <a:r>
              <a:rPr kumimoji="1" lang="en-US" altLang="zh-CN" dirty="0"/>
              <a:t>2. DFP</a:t>
            </a:r>
            <a:r>
              <a:rPr kumimoji="1" lang="zh-CN" altLang="en-US" dirty="0"/>
              <a:t>法（类似于</a:t>
            </a:r>
            <a:r>
              <a:rPr kumimoji="1" lang="en-US" altLang="zh-CN" dirty="0"/>
              <a:t>BFGS</a:t>
            </a:r>
            <a:r>
              <a:rPr kumimoji="1" lang="zh-CN" altLang="en-US" dirty="0"/>
              <a:t>法）</a:t>
            </a:r>
            <a:endParaRPr kumimoji="1" lang="en-US" altLang="zh-CN" dirty="0"/>
          </a:p>
          <a:p>
            <a:r>
              <a:rPr kumimoji="1" lang="en-US" altLang="zh-CN" dirty="0"/>
              <a:t>3. L-BFGS</a:t>
            </a:r>
            <a:r>
              <a:rPr kumimoji="1" lang="zh-CN" altLang="en-US" dirty="0"/>
              <a:t>法</a:t>
            </a:r>
            <a:endParaRPr kumimoji="1" lang="en-US" altLang="zh-CN" dirty="0"/>
          </a:p>
          <a:p>
            <a:r>
              <a:rPr kumimoji="1" lang="en-US" altLang="zh-CN" dirty="0"/>
              <a:t>4. </a:t>
            </a:r>
            <a:r>
              <a:rPr kumimoji="1" lang="zh-CN" altLang="en-US" dirty="0"/>
              <a:t>共轭梯度法</a:t>
            </a:r>
            <a:endParaRPr kumimoji="1"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p>
        </p:txBody>
      </p:sp>
      <mc:AlternateContent xmlns:mc="http://schemas.openxmlformats.org/markup-compatibility/2006" xmlns:a14="http://schemas.microsoft.com/office/drawing/2010/main">
        <mc:Choice Requires="a14">
          <p:sp>
            <p:nvSpPr>
              <p:cNvPr id="3" name="内容占位符 2">
                <a:extLst/>
              </p:cNvPr>
              <p:cNvSpPr>
                <a:spLocks noGrp="1"/>
              </p:cNvSpPr>
              <p:nvPr>
                <p:ph idx="1"/>
              </p:nvPr>
            </p:nvSpPr>
            <p:spPr>
              <a:xfrm>
                <a:off x="588475" y="1825625"/>
                <a:ext cx="11072387" cy="4351338"/>
              </a:xfrm>
            </p:spPr>
            <p:txBody>
              <a:bodyPr/>
              <a:lstStyle/>
              <a:p>
                <a:r>
                  <a:rPr kumimoji="1" lang="zh-CN" altLang="en-US" b="1" dirty="0">
                    <a:solidFill>
                      <a:srgbClr val="FF0000"/>
                    </a:solidFill>
                  </a:rPr>
                  <a:t>牛顿法</a:t>
                </a:r>
                <a:r>
                  <a:rPr kumimoji="1" lang="zh-CN" altLang="en-US" dirty="0">
                    <a:solidFill>
                      <a:srgbClr val="FF0000"/>
                    </a:solidFill>
                  </a:rPr>
                  <a:t>：</a:t>
                </a:r>
                <a:r>
                  <a:rPr kumimoji="1" lang="zh-CN" altLang="en-US" dirty="0"/>
                  <a:t>牛顿法基于一个二阶泰勒展开来近似</a:t>
                </a:r>
                <a14:m>
                  <m:oMath xmlns:m="http://schemas.openxmlformats.org/officeDocument/2006/math">
                    <m:sSup>
                      <m:sSupPr>
                        <m:ctrlPr>
                          <a:rPr kumimoji="1" lang="en-US" altLang="zh-CN" i="1" smtClean="0">
                            <a:latin typeface="Cambria Math" panose="02040503050406030204" pitchFamily="18" charset="0"/>
                          </a:rPr>
                        </m:ctrlPr>
                      </m:sSupPr>
                      <m:e>
                        <m:r>
                          <a:rPr kumimoji="1" lang="en-US" altLang="zh-CN" b="0" i="1" smtClean="0">
                            <a:latin typeface="Cambria Math"/>
                          </a:rPr>
                          <m:t>𝑥</m:t>
                        </m:r>
                      </m:e>
                      <m:sup>
                        <m:r>
                          <a:rPr kumimoji="1" lang="en-US" altLang="zh-CN" b="0" i="1" smtClean="0">
                            <a:latin typeface="Cambria Math"/>
                          </a:rPr>
                          <m:t>(0)</m:t>
                        </m:r>
                      </m:sup>
                    </m:sSup>
                  </m:oMath>
                </a14:m>
                <a:r>
                  <a:rPr kumimoji="1" lang="zh-CN" altLang="en-US" dirty="0"/>
                  <a:t>附近的</a:t>
                </a:r>
                <a14:m>
                  <m:oMath xmlns:m="http://schemas.openxmlformats.org/officeDocument/2006/math">
                    <m:r>
                      <a:rPr kumimoji="1" lang="en-US" altLang="zh-CN" b="0" i="1" smtClean="0">
                        <a:latin typeface="Cambria Math"/>
                      </a:rPr>
                      <m:t>𝑓</m:t>
                    </m:r>
                    <m:r>
                      <a:rPr kumimoji="1" lang="en-US" altLang="zh-CN" b="0" i="1" smtClean="0">
                        <a:latin typeface="Cambria Math"/>
                      </a:rPr>
                      <m:t>(</m:t>
                    </m:r>
                    <m:r>
                      <a:rPr kumimoji="1" lang="en-US" altLang="zh-CN" b="0" i="1" smtClean="0">
                        <a:latin typeface="Cambria Math"/>
                      </a:rPr>
                      <m:t>𝑥</m:t>
                    </m:r>
                    <m:r>
                      <a:rPr kumimoji="1" lang="en-US" altLang="zh-CN" b="0" i="1" smtClean="0">
                        <a:latin typeface="Cambria Math"/>
                      </a:rPr>
                      <m:t>)</m:t>
                    </m:r>
                  </m:oMath>
                </a14:m>
                <a:endParaRPr kumimoji="1" lang="en-US" altLang="zh-CN" b="1"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r>
                        <a:rPr kumimoji="1" lang="en-US" altLang="zh-CN" i="1" dirty="0" smtClean="0">
                          <a:latin typeface="Cambria Math"/>
                        </a:rPr>
                        <m:t>𝑓</m:t>
                      </m:r>
                      <m:d>
                        <m:dPr>
                          <m:ctrlPr>
                            <a:rPr kumimoji="1" lang="en-US" altLang="zh-CN" b="0" i="1" dirty="0" smtClean="0">
                              <a:latin typeface="Cambria Math" panose="02040503050406030204" pitchFamily="18" charset="0"/>
                            </a:rPr>
                          </m:ctrlPr>
                        </m:dPr>
                        <m:e>
                          <m:r>
                            <a:rPr kumimoji="1" lang="en-US" altLang="zh-CN" b="0" i="1" dirty="0" smtClean="0">
                              <a:latin typeface="Cambria Math"/>
                            </a:rPr>
                            <m:t>𝑥</m:t>
                          </m:r>
                        </m:e>
                      </m:d>
                      <m:r>
                        <a:rPr kumimoji="1" lang="en-US" altLang="zh-CN" b="0" i="1" dirty="0" smtClean="0">
                          <a:latin typeface="Cambria Math"/>
                          <a:ea typeface="Cambria Math"/>
                        </a:rPr>
                        <m:t>≈</m:t>
                      </m:r>
                      <m:r>
                        <a:rPr kumimoji="1" lang="en-US" altLang="zh-CN" b="0" i="1" dirty="0" smtClean="0">
                          <a:latin typeface="Cambria Math"/>
                          <a:ea typeface="Cambria Math"/>
                        </a:rPr>
                        <m:t>𝑓</m:t>
                      </m:r>
                      <m:d>
                        <m:dPr>
                          <m:ctrlPr>
                            <a:rPr kumimoji="1" lang="en-US" altLang="zh-CN" b="0" i="1" dirty="0" smtClean="0">
                              <a:latin typeface="Cambria Math" panose="02040503050406030204" pitchFamily="18" charset="0"/>
                              <a:ea typeface="Cambria Math"/>
                            </a:rPr>
                          </m:ctrlPr>
                        </m:dPr>
                        <m:e>
                          <m:sSup>
                            <m:sSupPr>
                              <m:ctrlPr>
                                <a:rPr kumimoji="1" lang="en-US" altLang="zh-CN" i="1">
                                  <a:latin typeface="Cambria Math" panose="02040503050406030204" pitchFamily="18" charset="0"/>
                                </a:rPr>
                              </m:ctrlPr>
                            </m:sSupPr>
                            <m:e>
                              <m:r>
                                <a:rPr kumimoji="1" lang="en-US" altLang="zh-CN" i="1">
                                  <a:latin typeface="Cambria Math"/>
                                </a:rPr>
                                <m:t>𝑥</m:t>
                              </m:r>
                            </m:e>
                            <m:sup>
                              <m:d>
                                <m:dPr>
                                  <m:ctrlPr>
                                    <a:rPr kumimoji="1" lang="en-US" altLang="zh-CN" i="1">
                                      <a:latin typeface="Cambria Math" panose="02040503050406030204" pitchFamily="18" charset="0"/>
                                    </a:rPr>
                                  </m:ctrlPr>
                                </m:dPr>
                                <m:e>
                                  <m:r>
                                    <a:rPr kumimoji="1" lang="en-US" altLang="zh-CN" i="1">
                                      <a:latin typeface="Cambria Math"/>
                                    </a:rPr>
                                    <m:t>0</m:t>
                                  </m:r>
                                </m:e>
                              </m:d>
                            </m:sup>
                          </m:sSup>
                        </m:e>
                      </m:d>
                      <m:r>
                        <a:rPr kumimoji="1" lang="en-US" altLang="zh-CN" b="0" i="1" dirty="0" smtClean="0">
                          <a:latin typeface="Cambria Math"/>
                          <a:ea typeface="Cambria Math"/>
                        </a:rPr>
                        <m:t>+</m:t>
                      </m:r>
                      <m:sSup>
                        <m:sSupPr>
                          <m:ctrlPr>
                            <a:rPr kumimoji="1" lang="en-US" altLang="zh-CN" b="0" i="1" dirty="0" smtClean="0">
                              <a:latin typeface="Cambria Math" panose="02040503050406030204" pitchFamily="18" charset="0"/>
                              <a:ea typeface="Cambria Math"/>
                            </a:rPr>
                          </m:ctrlPr>
                        </m:sSupPr>
                        <m:e>
                          <m:d>
                            <m:dPr>
                              <m:ctrlPr>
                                <a:rPr kumimoji="1" lang="en-US" altLang="zh-CN" i="1" dirty="0">
                                  <a:latin typeface="Cambria Math" panose="02040503050406030204" pitchFamily="18" charset="0"/>
                                  <a:ea typeface="Cambria Math"/>
                                </a:rPr>
                              </m:ctrlPr>
                            </m:dPr>
                            <m:e>
                              <m:r>
                                <a:rPr kumimoji="1" lang="en-US" altLang="zh-CN" i="1" dirty="0">
                                  <a:latin typeface="Cambria Math"/>
                                  <a:ea typeface="Cambria Math"/>
                                </a:rPr>
                                <m:t>𝑥</m:t>
                              </m:r>
                              <m:r>
                                <a:rPr kumimoji="1" lang="en-US" altLang="zh-CN" i="1" dirty="0">
                                  <a:latin typeface="Cambria Math"/>
                                  <a:ea typeface="Cambria Math"/>
                                </a:rPr>
                                <m:t>−</m:t>
                              </m:r>
                              <m:sSup>
                                <m:sSupPr>
                                  <m:ctrlPr>
                                    <a:rPr kumimoji="1" lang="en-US" altLang="zh-CN" i="1">
                                      <a:latin typeface="Cambria Math" panose="02040503050406030204" pitchFamily="18" charset="0"/>
                                    </a:rPr>
                                  </m:ctrlPr>
                                </m:sSupPr>
                                <m:e>
                                  <m:r>
                                    <a:rPr kumimoji="1" lang="en-US" altLang="zh-CN" i="1">
                                      <a:latin typeface="Cambria Math"/>
                                    </a:rPr>
                                    <m:t>𝑥</m:t>
                                  </m:r>
                                </m:e>
                                <m:sup>
                                  <m:d>
                                    <m:dPr>
                                      <m:ctrlPr>
                                        <a:rPr kumimoji="1" lang="en-US" altLang="zh-CN" i="1">
                                          <a:latin typeface="Cambria Math" panose="02040503050406030204" pitchFamily="18" charset="0"/>
                                        </a:rPr>
                                      </m:ctrlPr>
                                    </m:dPr>
                                    <m:e>
                                      <m:r>
                                        <a:rPr kumimoji="1" lang="en-US" altLang="zh-CN" i="1">
                                          <a:latin typeface="Cambria Math"/>
                                        </a:rPr>
                                        <m:t>0</m:t>
                                      </m:r>
                                    </m:e>
                                  </m:d>
                                </m:sup>
                              </m:sSup>
                            </m:e>
                          </m:d>
                        </m:e>
                        <m:sup>
                          <m:r>
                            <a:rPr kumimoji="1" lang="en-US" altLang="zh-CN" b="0" i="1" dirty="0" smtClean="0">
                              <a:latin typeface="Cambria Math"/>
                              <a:ea typeface="Cambria Math"/>
                            </a:rPr>
                            <m:t>𝑇</m:t>
                          </m:r>
                        </m:sup>
                      </m:sSup>
                      <m:r>
                        <a:rPr kumimoji="1" lang="en-US" altLang="zh-CN" b="0" i="1" dirty="0" smtClean="0">
                          <a:latin typeface="Cambria Math"/>
                          <a:ea typeface="Cambria Math"/>
                        </a:rPr>
                        <m:t>𝑔</m:t>
                      </m:r>
                      <m:d>
                        <m:dPr>
                          <m:ctrlPr>
                            <a:rPr kumimoji="1" lang="en-US" altLang="zh-CN" b="0" i="1" dirty="0" smtClean="0">
                              <a:latin typeface="Cambria Math" panose="02040503050406030204" pitchFamily="18" charset="0"/>
                              <a:ea typeface="Cambria Math"/>
                            </a:rPr>
                          </m:ctrlPr>
                        </m:dPr>
                        <m:e>
                          <m:sSup>
                            <m:sSupPr>
                              <m:ctrlPr>
                                <a:rPr kumimoji="1" lang="en-US" altLang="zh-CN" i="1">
                                  <a:latin typeface="Cambria Math" panose="02040503050406030204" pitchFamily="18" charset="0"/>
                                </a:rPr>
                              </m:ctrlPr>
                            </m:sSupPr>
                            <m:e>
                              <m:r>
                                <a:rPr kumimoji="1" lang="en-US" altLang="zh-CN" i="1">
                                  <a:latin typeface="Cambria Math"/>
                                </a:rPr>
                                <m:t>𝑥</m:t>
                              </m:r>
                            </m:e>
                            <m:sup>
                              <m:d>
                                <m:dPr>
                                  <m:ctrlPr>
                                    <a:rPr kumimoji="1" lang="en-US" altLang="zh-CN" i="1">
                                      <a:latin typeface="Cambria Math" panose="02040503050406030204" pitchFamily="18" charset="0"/>
                                    </a:rPr>
                                  </m:ctrlPr>
                                </m:dPr>
                                <m:e>
                                  <m:r>
                                    <a:rPr kumimoji="1" lang="en-US" altLang="zh-CN" i="1">
                                      <a:latin typeface="Cambria Math"/>
                                    </a:rPr>
                                    <m:t>0</m:t>
                                  </m:r>
                                </m:e>
                              </m:d>
                            </m:sup>
                          </m:sSup>
                        </m:e>
                      </m:d>
                      <m:r>
                        <a:rPr kumimoji="1" lang="en-US" altLang="zh-CN" b="0" i="1" dirty="0" smtClean="0">
                          <a:latin typeface="Cambria Math"/>
                          <a:ea typeface="Cambria Math"/>
                        </a:rPr>
                        <m:t>+</m:t>
                      </m:r>
                      <m:f>
                        <m:fPr>
                          <m:ctrlPr>
                            <a:rPr kumimoji="1" lang="en-US" altLang="zh-CN" i="1">
                              <a:latin typeface="Cambria Math" panose="02040503050406030204" pitchFamily="18" charset="0"/>
                              <a:ea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1</m:t>
                          </m:r>
                        </m:num>
                        <m:den>
                          <m:r>
                            <a:rPr kumimoji="1" lang="en-US" altLang="zh-CN" i="1">
                              <a:latin typeface="Cambria Math" panose="02040503050406030204" pitchFamily="18" charset="0"/>
                              <a:ea typeface="Cambria Math" panose="02040503050406030204" pitchFamily="18" charset="0"/>
                            </a:rPr>
                            <m:t>2</m:t>
                          </m:r>
                        </m:den>
                      </m:f>
                      <m:sSup>
                        <m:sSupPr>
                          <m:ctrlPr>
                            <a:rPr kumimoji="1" lang="en-US" altLang="zh-CN" i="1">
                              <a:latin typeface="Cambria Math" panose="02040503050406030204" pitchFamily="18" charset="0"/>
                              <a:ea typeface="Cambria Math" panose="02040503050406030204" pitchFamily="18" charset="0"/>
                            </a:rPr>
                          </m:ctrlPr>
                        </m:sSupPr>
                        <m:e>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𝑥</m:t>
                              </m:r>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a:rPr>
                                    <m:t>𝑥</m:t>
                                  </m:r>
                                </m:e>
                                <m:sup>
                                  <m:d>
                                    <m:dPr>
                                      <m:ctrlPr>
                                        <a:rPr kumimoji="1" lang="en-US" altLang="zh-CN" i="1">
                                          <a:latin typeface="Cambria Math" panose="02040503050406030204" pitchFamily="18" charset="0"/>
                                        </a:rPr>
                                      </m:ctrlPr>
                                    </m:dPr>
                                    <m:e>
                                      <m:r>
                                        <a:rPr kumimoji="1" lang="en-US" altLang="zh-CN" i="1">
                                          <a:latin typeface="Cambria Math"/>
                                        </a:rPr>
                                        <m:t>0</m:t>
                                      </m:r>
                                    </m:e>
                                  </m:d>
                                </m:sup>
                              </m:sSup>
                            </m:e>
                          </m:d>
                        </m:e>
                        <m:sup>
                          <m:r>
                            <a:rPr kumimoji="1" lang="en-US" altLang="zh-CN" i="1">
                              <a:latin typeface="Cambria Math" panose="02040503050406030204" pitchFamily="18" charset="0"/>
                              <a:ea typeface="Cambria Math" panose="02040503050406030204" pitchFamily="18" charset="0"/>
                            </a:rPr>
                            <m:t>𝑇</m:t>
                          </m:r>
                        </m:sup>
                      </m:sSup>
                      <m:r>
                        <a:rPr kumimoji="1" lang="en-US" altLang="zh-CN" i="1">
                          <a:latin typeface="Cambria Math" panose="02040503050406030204" pitchFamily="18" charset="0"/>
                          <a:ea typeface="Cambria Math" panose="02040503050406030204" pitchFamily="18" charset="0"/>
                        </a:rPr>
                        <m:t>𝐻</m:t>
                      </m:r>
                      <m:r>
                        <m:rPr>
                          <m:nor/>
                        </m:rPr>
                        <a:rPr kumimoji="1" lang="en-US" altLang="zh-CN" b="0" i="0" smtClean="0">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a:rPr>
                            <m:t>𝑥</m:t>
                          </m:r>
                        </m:e>
                        <m:sup>
                          <m:d>
                            <m:dPr>
                              <m:ctrlPr>
                                <a:rPr kumimoji="1" lang="en-US" altLang="zh-CN" i="1">
                                  <a:latin typeface="Cambria Math" panose="02040503050406030204" pitchFamily="18" charset="0"/>
                                </a:rPr>
                              </m:ctrlPr>
                            </m:dPr>
                            <m:e>
                              <m:r>
                                <a:rPr kumimoji="1" lang="en-US" altLang="zh-CN" i="1">
                                  <a:latin typeface="Cambria Math"/>
                                </a:rPr>
                                <m:t>0</m:t>
                              </m:r>
                            </m:e>
                          </m:d>
                        </m:sup>
                      </m:sSup>
                      <m:r>
                        <m:rPr>
                          <m:nor/>
                        </m:rPr>
                        <a:rPr kumimoji="1" lang="en-US" altLang="zh-CN" b="0" i="0" smtClean="0">
                          <a:latin typeface="Cambria Math" panose="02040503050406030204" pitchFamily="18" charset="0"/>
                          <a:ea typeface="Cambria Math" panose="02040503050406030204" pitchFamily="18" charset="0"/>
                        </a:rPr>
                        <m:t>)</m:t>
                      </m:r>
                      <m:r>
                        <m:rPr>
                          <m:nor/>
                        </m:rPr>
                        <a:rPr kumimoji="1" lang="en-US" altLang="zh-CN" dirty="0">
                          <a:ea typeface="Cambria Math" panose="02040503050406030204" pitchFamily="18" charset="0"/>
                        </a:rPr>
                        <m:t> </m:t>
                      </m:r>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𝑥</m:t>
                          </m:r>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a:rPr>
                                <m:t>𝑥</m:t>
                              </m:r>
                            </m:e>
                            <m:sup>
                              <m:d>
                                <m:dPr>
                                  <m:ctrlPr>
                                    <a:rPr kumimoji="1" lang="en-US" altLang="zh-CN" i="1">
                                      <a:latin typeface="Cambria Math" panose="02040503050406030204" pitchFamily="18" charset="0"/>
                                    </a:rPr>
                                  </m:ctrlPr>
                                </m:dPr>
                                <m:e>
                                  <m:r>
                                    <a:rPr kumimoji="1" lang="en-US" altLang="zh-CN" i="1">
                                      <a:latin typeface="Cambria Math"/>
                                    </a:rPr>
                                    <m:t>0</m:t>
                                  </m:r>
                                </m:e>
                              </m:d>
                            </m:sup>
                          </m:sSup>
                        </m:e>
                      </m:d>
                    </m:oMath>
                  </m:oMathPara>
                </a14:m>
                <a:endParaRPr kumimoji="1" lang="en-US" altLang="zh-CN" dirty="0"/>
              </a:p>
              <a:p>
                <a:pPr marL="0" indent="0">
                  <a:buNone/>
                </a:pPr>
                <a:r>
                  <a:rPr kumimoji="1" lang="zh-CN" altLang="en-US" dirty="0"/>
                  <a:t>左右对</a:t>
                </a:r>
                <a:r>
                  <a:rPr kumimoji="1" lang="en-US" altLang="zh-CN" dirty="0"/>
                  <a:t>x</a:t>
                </a:r>
                <a:r>
                  <a:rPr kumimoji="1" lang="zh-CN" altLang="en-US" dirty="0"/>
                  <a:t>求梯度得：</a:t>
                </a:r>
                <a:endParaRPr kumimoji="1" lang="en-US" altLang="zh-CN" dirty="0"/>
              </a:p>
              <a:p>
                <a:pPr marL="0" indent="0">
                  <a:buNone/>
                </a:pPr>
                <a14:m>
                  <m:oMath xmlns:m="http://schemas.openxmlformats.org/officeDocument/2006/math">
                    <m:r>
                      <a:rPr kumimoji="1" lang="en-US" altLang="zh-CN" b="0" i="1" smtClean="0">
                        <a:latin typeface="Cambria Math"/>
                      </a:rPr>
                      <m:t>𝑔</m:t>
                    </m:r>
                    <m:d>
                      <m:dPr>
                        <m:ctrlPr>
                          <a:rPr kumimoji="1" lang="en-US" altLang="zh-CN" b="0" i="1" smtClean="0">
                            <a:latin typeface="Cambria Math" panose="02040503050406030204" pitchFamily="18" charset="0"/>
                          </a:rPr>
                        </m:ctrlPr>
                      </m:dPr>
                      <m:e>
                        <m:r>
                          <a:rPr kumimoji="1" lang="en-US" altLang="zh-CN" b="0" i="1" smtClean="0">
                            <a:latin typeface="Cambria Math"/>
                          </a:rPr>
                          <m:t>𝑥</m:t>
                        </m:r>
                      </m:e>
                    </m:d>
                    <m:r>
                      <a:rPr kumimoji="1" lang="en-US" altLang="zh-CN" b="0" i="1" smtClean="0">
                        <a:latin typeface="Cambria Math"/>
                      </a:rPr>
                      <m:t>=</m:t>
                    </m:r>
                    <m:r>
                      <a:rPr kumimoji="1" lang="en-US" altLang="zh-CN" b="0" i="1" smtClean="0">
                        <a:latin typeface="Cambria Math"/>
                      </a:rPr>
                      <m:t>𝑔</m:t>
                    </m:r>
                    <m:r>
                      <a:rPr kumimoji="1" lang="en-US" altLang="zh-CN" b="0" i="1" smtClean="0">
                        <a:latin typeface="Cambria Math"/>
                      </a:rPr>
                      <m:t>(</m:t>
                    </m:r>
                    <m:sSup>
                      <m:sSupPr>
                        <m:ctrlPr>
                          <a:rPr kumimoji="1" lang="en-US" altLang="zh-CN" i="1">
                            <a:latin typeface="Cambria Math" panose="02040503050406030204" pitchFamily="18" charset="0"/>
                          </a:rPr>
                        </m:ctrlPr>
                      </m:sSupPr>
                      <m:e>
                        <m:r>
                          <a:rPr kumimoji="1" lang="en-US" altLang="zh-CN" i="1">
                            <a:latin typeface="Cambria Math"/>
                          </a:rPr>
                          <m:t>𝑥</m:t>
                        </m:r>
                      </m:e>
                      <m:sup>
                        <m:d>
                          <m:dPr>
                            <m:ctrlPr>
                              <a:rPr kumimoji="1" lang="en-US" altLang="zh-CN" i="1">
                                <a:latin typeface="Cambria Math" panose="02040503050406030204" pitchFamily="18" charset="0"/>
                              </a:rPr>
                            </m:ctrlPr>
                          </m:dPr>
                          <m:e>
                            <m:r>
                              <a:rPr kumimoji="1" lang="en-US" altLang="zh-CN" i="1">
                                <a:latin typeface="Cambria Math"/>
                              </a:rPr>
                              <m:t>0</m:t>
                            </m:r>
                          </m:e>
                        </m:d>
                      </m:sup>
                    </m:sSup>
                    <m:r>
                      <a:rPr kumimoji="1" lang="en-US" altLang="zh-CN" b="0" i="1" smtClean="0">
                        <a:latin typeface="Cambria Math"/>
                      </a:rPr>
                      <m:t>)</m:t>
                    </m:r>
                  </m:oMath>
                </a14:m>
                <a:r>
                  <a:rPr kumimoji="1" lang="en-US" altLang="zh-CN" dirty="0"/>
                  <a:t>+</a:t>
                </a:r>
                <a:r>
                  <a:rPr kumimoji="1" lang="en-US" altLang="zh-CN" dirty="0">
                    <a:ea typeface="Cambria Math" panose="02040503050406030204" pitchFamily="18" charset="0"/>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𝐻</m:t>
                    </m:r>
                    <m:r>
                      <m:rPr>
                        <m:nor/>
                      </m:rPr>
                      <a:rPr kumimoji="1" lang="en-US" altLang="zh-CN">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a:rPr>
                          <m:t>𝑥</m:t>
                        </m:r>
                      </m:e>
                      <m:sup>
                        <m:d>
                          <m:dPr>
                            <m:ctrlPr>
                              <a:rPr kumimoji="1" lang="en-US" altLang="zh-CN" i="1">
                                <a:latin typeface="Cambria Math" panose="02040503050406030204" pitchFamily="18" charset="0"/>
                              </a:rPr>
                            </m:ctrlPr>
                          </m:dPr>
                          <m:e>
                            <m:r>
                              <a:rPr kumimoji="1" lang="en-US" altLang="zh-CN" i="1">
                                <a:latin typeface="Cambria Math"/>
                              </a:rPr>
                              <m:t>0</m:t>
                            </m:r>
                          </m:e>
                        </m:d>
                      </m:sup>
                    </m:sSup>
                    <m:r>
                      <m:rPr>
                        <m:nor/>
                      </m:rPr>
                      <a:rPr kumimoji="1" lang="en-US" altLang="zh-CN">
                        <a:latin typeface="Cambria Math" panose="02040503050406030204" pitchFamily="18" charset="0"/>
                        <a:ea typeface="Cambria Math" panose="02040503050406030204" pitchFamily="18" charset="0"/>
                      </a:rPr>
                      <m:t>)</m:t>
                    </m:r>
                    <m:r>
                      <m:rPr>
                        <m:nor/>
                      </m:rPr>
                      <a:rPr kumimoji="1" lang="en-US" altLang="zh-CN" dirty="0">
                        <a:ea typeface="Cambria Math" panose="02040503050406030204" pitchFamily="18" charset="0"/>
                      </a:rPr>
                      <m:t> </m:t>
                    </m:r>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𝑥</m:t>
                        </m:r>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a:rPr>
                              <m:t>𝑥</m:t>
                            </m:r>
                          </m:e>
                          <m:sup>
                            <m:d>
                              <m:dPr>
                                <m:ctrlPr>
                                  <a:rPr kumimoji="1" lang="en-US" altLang="zh-CN" i="1">
                                    <a:latin typeface="Cambria Math" panose="02040503050406030204" pitchFamily="18" charset="0"/>
                                  </a:rPr>
                                </m:ctrlPr>
                              </m:dPr>
                              <m:e>
                                <m:r>
                                  <a:rPr kumimoji="1" lang="en-US" altLang="zh-CN" i="1">
                                    <a:latin typeface="Cambria Math"/>
                                  </a:rPr>
                                  <m:t>0</m:t>
                                </m:r>
                              </m:e>
                            </m:d>
                          </m:sup>
                        </m:sSup>
                      </m:e>
                    </m:d>
                  </m:oMath>
                </a14:m>
                <a:endParaRPr kumimoji="1" lang="en-US" altLang="zh-CN" dirty="0"/>
              </a:p>
              <a:p>
                <a:pPr marL="0" indent="0">
                  <a:buNone/>
                </a:pPr>
                <a:endParaRPr kumimoji="1" lang="en-US" altLang="zh-CN" i="1" dirty="0">
                  <a:latin typeface="Cambria Math"/>
                </a:endParaRPr>
              </a:p>
              <a:p>
                <a:pPr marL="0" indent="0">
                  <a:buNone/>
                </a:pPr>
                <a14:m>
                  <m:oMathPara xmlns:m="http://schemas.openxmlformats.org/officeDocument/2006/math">
                    <m:oMathParaPr>
                      <m:jc m:val="left"/>
                    </m:oMathParaPr>
                    <m:oMath xmlns:m="http://schemas.openxmlformats.org/officeDocument/2006/math">
                      <m:sSup>
                        <m:sSupPr>
                          <m:ctrlPr>
                            <a:rPr kumimoji="1" lang="en-US" altLang="zh-CN" i="1" smtClean="0">
                              <a:latin typeface="Cambria Math" panose="02040503050406030204" pitchFamily="18" charset="0"/>
                            </a:rPr>
                          </m:ctrlPr>
                        </m:sSupPr>
                        <m:e>
                          <m:r>
                            <a:rPr kumimoji="1" lang="en-US" altLang="zh-CN" b="0" i="1" smtClean="0">
                              <a:latin typeface="Cambria Math"/>
                            </a:rPr>
                            <m:t>𝑥</m:t>
                          </m:r>
                        </m:e>
                        <m:sup>
                          <m:r>
                            <a:rPr kumimoji="1" lang="en-US" altLang="zh-CN" b="0" i="1" smtClean="0">
                              <a:latin typeface="Cambria Math"/>
                            </a:rPr>
                            <m:t>∗</m:t>
                          </m:r>
                        </m:sup>
                      </m:sSup>
                      <m:r>
                        <a:rPr kumimoji="1" lang="en-US" altLang="zh-CN" b="0" i="1" smtClean="0">
                          <a:latin typeface="Cambria Math"/>
                        </a:rPr>
                        <m:t>=</m:t>
                      </m:r>
                      <m:sSup>
                        <m:sSupPr>
                          <m:ctrlPr>
                            <a:rPr kumimoji="1" lang="en-US" altLang="zh-CN" b="0" i="1" smtClean="0">
                              <a:latin typeface="Cambria Math" panose="02040503050406030204" pitchFamily="18" charset="0"/>
                            </a:rPr>
                          </m:ctrlPr>
                        </m:sSupPr>
                        <m:e>
                          <m:r>
                            <a:rPr kumimoji="1" lang="en-US" altLang="zh-CN" b="0" i="1" smtClean="0">
                              <a:latin typeface="Cambria Math"/>
                            </a:rPr>
                            <m:t>𝑥</m:t>
                          </m:r>
                        </m:e>
                        <m:sup>
                          <m:r>
                            <a:rPr kumimoji="1" lang="en-US" altLang="zh-CN" b="0" i="1" smtClean="0">
                              <a:latin typeface="Cambria Math"/>
                            </a:rPr>
                            <m:t>(0)</m:t>
                          </m:r>
                        </m:sup>
                      </m:sSup>
                      <m:r>
                        <a:rPr kumimoji="1" lang="en-US" altLang="zh-CN" b="0" i="1" smtClean="0">
                          <a:latin typeface="Cambria Math"/>
                        </a:rPr>
                        <m:t>−</m:t>
                      </m:r>
                      <m:sSup>
                        <m:sSupPr>
                          <m:ctrlPr>
                            <a:rPr kumimoji="1" lang="en-US" altLang="zh-CN" b="0" i="1" smtClean="0">
                              <a:latin typeface="Cambria Math" panose="02040503050406030204" pitchFamily="18" charset="0"/>
                            </a:rPr>
                          </m:ctrlPr>
                        </m:sSupPr>
                        <m:e>
                          <m:r>
                            <a:rPr kumimoji="1" lang="en-US" altLang="zh-CN" b="0" i="1" smtClean="0">
                              <a:latin typeface="Cambria Math"/>
                            </a:rPr>
                            <m:t>𝐻</m:t>
                          </m:r>
                          <m:r>
                            <a:rPr kumimoji="1" lang="en-US" altLang="zh-CN" b="0" i="1" smtClean="0">
                              <a:latin typeface="Cambria Math"/>
                            </a:rPr>
                            <m:t>(</m:t>
                          </m:r>
                          <m:sSup>
                            <m:sSupPr>
                              <m:ctrlPr>
                                <a:rPr kumimoji="1" lang="en-US" altLang="zh-CN" i="1">
                                  <a:latin typeface="Cambria Math" panose="02040503050406030204" pitchFamily="18" charset="0"/>
                                </a:rPr>
                              </m:ctrlPr>
                            </m:sSupPr>
                            <m:e>
                              <m:r>
                                <a:rPr kumimoji="1" lang="en-US" altLang="zh-CN" i="1">
                                  <a:latin typeface="Cambria Math"/>
                                </a:rPr>
                                <m:t>𝑥</m:t>
                              </m:r>
                            </m:e>
                            <m:sup>
                              <m:d>
                                <m:dPr>
                                  <m:ctrlPr>
                                    <a:rPr kumimoji="1" lang="en-US" altLang="zh-CN" i="1">
                                      <a:latin typeface="Cambria Math" panose="02040503050406030204" pitchFamily="18" charset="0"/>
                                    </a:rPr>
                                  </m:ctrlPr>
                                </m:dPr>
                                <m:e>
                                  <m:r>
                                    <a:rPr kumimoji="1" lang="en-US" altLang="zh-CN" i="1">
                                      <a:latin typeface="Cambria Math"/>
                                    </a:rPr>
                                    <m:t>0</m:t>
                                  </m:r>
                                </m:e>
                              </m:d>
                            </m:sup>
                          </m:sSup>
                          <m:r>
                            <a:rPr kumimoji="1" lang="en-US" altLang="zh-CN" b="0" i="1" smtClean="0">
                              <a:latin typeface="Cambria Math"/>
                            </a:rPr>
                            <m:t>)</m:t>
                          </m:r>
                        </m:e>
                        <m:sup>
                          <m:r>
                            <a:rPr kumimoji="1" lang="en-US" altLang="zh-CN" b="0" i="1" smtClean="0">
                              <a:latin typeface="Cambria Math"/>
                            </a:rPr>
                            <m:t>−1</m:t>
                          </m:r>
                        </m:sup>
                      </m:sSup>
                      <m:r>
                        <a:rPr kumimoji="1" lang="en-US" altLang="zh-CN" b="0" i="1" smtClean="0">
                          <a:latin typeface="Cambria Math"/>
                        </a:rPr>
                        <m:t>𝑔</m:t>
                      </m:r>
                      <m:r>
                        <a:rPr kumimoji="1" lang="en-US" altLang="zh-CN" b="0" i="1" smtClean="0">
                          <a:latin typeface="Cambria Math"/>
                        </a:rPr>
                        <m:t>(</m:t>
                      </m:r>
                      <m:sSup>
                        <m:sSupPr>
                          <m:ctrlPr>
                            <a:rPr kumimoji="1" lang="en-US" altLang="zh-CN" i="1">
                              <a:latin typeface="Cambria Math" panose="02040503050406030204" pitchFamily="18" charset="0"/>
                            </a:rPr>
                          </m:ctrlPr>
                        </m:sSupPr>
                        <m:e>
                          <m:r>
                            <a:rPr kumimoji="1" lang="en-US" altLang="zh-CN" i="1">
                              <a:latin typeface="Cambria Math"/>
                            </a:rPr>
                            <m:t>𝑥</m:t>
                          </m:r>
                        </m:e>
                        <m:sup>
                          <m:d>
                            <m:dPr>
                              <m:ctrlPr>
                                <a:rPr kumimoji="1" lang="en-US" altLang="zh-CN" i="1">
                                  <a:latin typeface="Cambria Math" panose="02040503050406030204" pitchFamily="18" charset="0"/>
                                </a:rPr>
                              </m:ctrlPr>
                            </m:dPr>
                            <m:e>
                              <m:r>
                                <a:rPr kumimoji="1" lang="en-US" altLang="zh-CN" i="1">
                                  <a:latin typeface="Cambria Math"/>
                                </a:rPr>
                                <m:t>0</m:t>
                              </m:r>
                            </m:e>
                          </m:d>
                        </m:sup>
                      </m:sSup>
                      <m:r>
                        <a:rPr kumimoji="1" lang="en-US" altLang="zh-CN" b="0" i="1" smtClean="0">
                          <a:latin typeface="Cambria Math"/>
                        </a:rPr>
                        <m:t>)</m:t>
                      </m:r>
                    </m:oMath>
                  </m:oMathPara>
                </a14:m>
                <a:endParaRPr kumimoji="1"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88475" y="1825625"/>
                <a:ext cx="11072387" cy="4351338"/>
              </a:xfrm>
              <a:blipFill rotWithShape="1">
                <a:blip r:embed="rId2"/>
                <a:stretch>
                  <a:fillRect l="-1156" t="-1961"/>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endParaRPr lang="zh-CN" altLang="en-US" dirty="0"/>
          </a:p>
        </p:txBody>
      </p:sp>
      <p:sp>
        <p:nvSpPr>
          <p:cNvPr id="3" name="内容占位符 2"/>
          <p:cNvSpPr>
            <a:spLocks noGrp="1"/>
          </p:cNvSpPr>
          <p:nvPr>
            <p:ph idx="1"/>
          </p:nvPr>
        </p:nvSpPr>
        <p:spPr/>
        <p:txBody>
          <a:bodyPr/>
          <a:lstStyle/>
          <a:p>
            <a:r>
              <a:rPr lang="zh-CN" altLang="en-US" dirty="0"/>
              <a:t>优点：牛顿法包含了函数的二阶信息，收敛速度快</a:t>
            </a:r>
            <a:endParaRPr lang="en-US" altLang="zh-CN" dirty="0"/>
          </a:p>
          <a:p>
            <a:endParaRPr lang="en-US" altLang="zh-CN" dirty="0"/>
          </a:p>
          <a:p>
            <a:r>
              <a:rPr lang="zh-CN" altLang="en-US" dirty="0"/>
              <a:t>缺点：牛顿法需要存储</a:t>
            </a:r>
            <a:r>
              <a:rPr lang="en-US" altLang="zh-CN" dirty="0"/>
              <a:t>Hessian</a:t>
            </a:r>
            <a:r>
              <a:rPr lang="zh-CN" altLang="en-US" dirty="0"/>
              <a:t>矩阵，存储空间开销大</a:t>
            </a:r>
            <a:endParaRPr lang="en-US" altLang="zh-CN" dirty="0"/>
          </a:p>
          <a:p>
            <a:pPr marL="0" indent="0">
              <a:buNone/>
            </a:pPr>
            <a:r>
              <a:rPr lang="en-US" altLang="zh-CN" dirty="0"/>
              <a:t>             </a:t>
            </a:r>
            <a:r>
              <a:rPr lang="zh-CN" altLang="en-US" dirty="0"/>
              <a:t>牛顿法要求在计算时</a:t>
            </a:r>
            <a:r>
              <a:rPr lang="en-US" altLang="zh-CN" dirty="0"/>
              <a:t>Hessian</a:t>
            </a:r>
            <a:r>
              <a:rPr lang="zh-CN" altLang="en-US" dirty="0"/>
              <a:t>矩阵是正定的</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endParaRPr lang="zh-CN" alt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581181"/>
            <a:ext cx="5309762" cy="5073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矩形 3"/>
              <p:cNvSpPr/>
              <p:nvPr/>
            </p:nvSpPr>
            <p:spPr>
              <a:xfrm>
                <a:off x="7687313" y="3654444"/>
                <a:ext cx="3946390" cy="4693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kumimoji="1" lang="en-US" altLang="zh-CN" i="1" smtClean="0">
                              <a:latin typeface="Cambria Math" panose="02040503050406030204" pitchFamily="18" charset="0"/>
                            </a:rPr>
                          </m:ctrlPr>
                        </m:sSupPr>
                        <m:e>
                          <m:r>
                            <a:rPr kumimoji="1" lang="en-US" altLang="zh-CN" i="1">
                              <a:latin typeface="Cambria Math"/>
                            </a:rPr>
                            <m:t>𝑥</m:t>
                          </m:r>
                        </m:e>
                        <m:sup>
                          <m:r>
                            <a:rPr kumimoji="1" lang="en-US" altLang="zh-CN" i="1">
                              <a:latin typeface="Cambria Math"/>
                            </a:rPr>
                            <m:t>∗</m:t>
                          </m:r>
                        </m:sup>
                      </m:sSup>
                      <m:r>
                        <a:rPr kumimoji="1" lang="en-US" altLang="zh-CN" i="1">
                          <a:latin typeface="Cambria Math"/>
                        </a:rPr>
                        <m:t>=</m:t>
                      </m:r>
                      <m:sSup>
                        <m:sSupPr>
                          <m:ctrlPr>
                            <a:rPr kumimoji="1" lang="en-US" altLang="zh-CN" i="1">
                              <a:latin typeface="Cambria Math" panose="02040503050406030204" pitchFamily="18" charset="0"/>
                            </a:rPr>
                          </m:ctrlPr>
                        </m:sSupPr>
                        <m:e>
                          <m:r>
                            <a:rPr kumimoji="1" lang="en-US" altLang="zh-CN" i="1">
                              <a:latin typeface="Cambria Math"/>
                            </a:rPr>
                            <m:t>𝑥</m:t>
                          </m:r>
                        </m:e>
                        <m:sup>
                          <m:r>
                            <a:rPr kumimoji="1" lang="en-US" altLang="zh-CN" i="1">
                              <a:latin typeface="Cambria Math"/>
                            </a:rPr>
                            <m:t>(0)</m:t>
                          </m:r>
                        </m:sup>
                      </m:sSup>
                      <m:r>
                        <a:rPr kumimoji="1" lang="en-US" altLang="zh-CN" i="1">
                          <a:latin typeface="Cambria Math"/>
                        </a:rPr>
                        <m:t>−</m:t>
                      </m:r>
                      <m:sSup>
                        <m:sSupPr>
                          <m:ctrlPr>
                            <a:rPr kumimoji="1" lang="en-US" altLang="zh-CN" i="1" smtClean="0">
                              <a:latin typeface="Cambria Math" panose="02040503050406030204" pitchFamily="18" charset="0"/>
                            </a:rPr>
                          </m:ctrlPr>
                        </m:sSupPr>
                        <m:e>
                          <m:d>
                            <m:dPr>
                              <m:begChr m:val="["/>
                              <m:endChr m:val="]"/>
                              <m:ctrlPr>
                                <a:rPr kumimoji="1" lang="en-US" altLang="zh-CN" i="1" smtClean="0">
                                  <a:latin typeface="Cambria Math" panose="02040503050406030204" pitchFamily="18" charset="0"/>
                                </a:rPr>
                              </m:ctrlPr>
                            </m:dPr>
                            <m:e>
                              <m:r>
                                <a:rPr kumimoji="1" lang="en-US" altLang="zh-CN" b="0" i="1" smtClean="0">
                                  <a:latin typeface="Cambria Math"/>
                                </a:rPr>
                                <m:t>𝐻</m:t>
                              </m:r>
                              <m:d>
                                <m:dPr>
                                  <m:ctrlPr>
                                    <a:rPr kumimoji="1" lang="en-US"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rPr>
                                      </m:ctrlPr>
                                    </m:sSupPr>
                                    <m:e>
                                      <m:r>
                                        <a:rPr kumimoji="1" lang="en-US" altLang="zh-CN" b="0" i="1" smtClean="0">
                                          <a:latin typeface="Cambria Math"/>
                                        </a:rPr>
                                        <m:t>𝑥</m:t>
                                      </m:r>
                                    </m:e>
                                    <m:sup>
                                      <m:d>
                                        <m:dPr>
                                          <m:ctrlPr>
                                            <a:rPr kumimoji="1" lang="en-US" altLang="zh-CN" b="0" i="1" smtClean="0">
                                              <a:latin typeface="Cambria Math" panose="02040503050406030204" pitchFamily="18" charset="0"/>
                                            </a:rPr>
                                          </m:ctrlPr>
                                        </m:dPr>
                                        <m:e>
                                          <m:r>
                                            <a:rPr kumimoji="1" lang="en-US" altLang="zh-CN" b="0" i="1" smtClean="0">
                                              <a:latin typeface="Cambria Math"/>
                                            </a:rPr>
                                            <m:t>0</m:t>
                                          </m:r>
                                        </m:e>
                                      </m:d>
                                    </m:sup>
                                  </m:sSup>
                                </m:e>
                              </m:d>
                              <m:r>
                                <a:rPr kumimoji="1" lang="en-US" altLang="zh-CN" b="0" i="1" smtClean="0">
                                  <a:latin typeface="Cambria Math"/>
                                </a:rPr>
                                <m:t>+</m:t>
                              </m:r>
                              <m:r>
                                <a:rPr kumimoji="1" lang="zh-CN" altLang="en-US" b="0" i="1" smtClean="0">
                                  <a:latin typeface="Cambria Math"/>
                                </a:rPr>
                                <m:t>𝛼</m:t>
                              </m:r>
                              <m:r>
                                <a:rPr kumimoji="1" lang="en-US" altLang="zh-CN" b="0" i="1" smtClean="0">
                                  <a:latin typeface="Cambria Math"/>
                                </a:rPr>
                                <m:t>𝐼</m:t>
                              </m:r>
                            </m:e>
                          </m:d>
                        </m:e>
                        <m:sup>
                          <m:r>
                            <a:rPr kumimoji="1" lang="en-US" altLang="zh-CN" b="0" i="1" smtClean="0">
                              <a:latin typeface="Cambria Math"/>
                            </a:rPr>
                            <m:t>−1</m:t>
                          </m:r>
                        </m:sup>
                      </m:sSup>
                      <m:r>
                        <a:rPr kumimoji="1" lang="en-US" altLang="zh-CN" i="1">
                          <a:latin typeface="Cambria Math"/>
                        </a:rPr>
                        <m:t>𝑔</m:t>
                      </m:r>
                      <m:r>
                        <a:rPr kumimoji="1" lang="en-US" altLang="zh-CN" i="1">
                          <a:latin typeface="Cambria Math"/>
                        </a:rPr>
                        <m:t>(</m:t>
                      </m:r>
                      <m:sSup>
                        <m:sSupPr>
                          <m:ctrlPr>
                            <a:rPr kumimoji="1" lang="en-US" altLang="zh-CN" i="1">
                              <a:latin typeface="Cambria Math" panose="02040503050406030204" pitchFamily="18" charset="0"/>
                            </a:rPr>
                          </m:ctrlPr>
                        </m:sSupPr>
                        <m:e>
                          <m:r>
                            <a:rPr kumimoji="1" lang="en-US" altLang="zh-CN" i="1">
                              <a:latin typeface="Cambria Math"/>
                            </a:rPr>
                            <m:t>𝑥</m:t>
                          </m:r>
                        </m:e>
                        <m:sup>
                          <m:d>
                            <m:dPr>
                              <m:ctrlPr>
                                <a:rPr kumimoji="1" lang="en-US" altLang="zh-CN" i="1">
                                  <a:latin typeface="Cambria Math" panose="02040503050406030204" pitchFamily="18" charset="0"/>
                                </a:rPr>
                              </m:ctrlPr>
                            </m:dPr>
                            <m:e>
                              <m:r>
                                <a:rPr kumimoji="1" lang="en-US" altLang="zh-CN" i="1">
                                  <a:latin typeface="Cambria Math"/>
                                </a:rPr>
                                <m:t>0</m:t>
                              </m:r>
                            </m:e>
                          </m:d>
                        </m:sup>
                      </m:sSup>
                      <m:r>
                        <a:rPr kumimoji="1" lang="en-US" altLang="zh-CN" i="1">
                          <a:latin typeface="Cambria Math"/>
                        </a:rPr>
                        <m:t>)</m:t>
                      </m:r>
                    </m:oMath>
                  </m:oMathPara>
                </a14:m>
                <a:endParaRPr kumimoji="1" lang="en-US" altLang="zh-CN" dirty="0"/>
              </a:p>
            </p:txBody>
          </p:sp>
        </mc:Choice>
        <mc:Fallback xmlns="">
          <p:sp>
            <p:nvSpPr>
              <p:cNvPr id="4" name="矩形 3"/>
              <p:cNvSpPr>
                <a:spLocks noRot="1" noChangeAspect="1" noMove="1" noResize="1" noEditPoints="1" noAdjustHandles="1" noChangeArrowheads="1" noChangeShapeType="1" noTextEdit="1"/>
              </p:cNvSpPr>
              <p:nvPr/>
            </p:nvSpPr>
            <p:spPr>
              <a:xfrm>
                <a:off x="7687313" y="3654444"/>
                <a:ext cx="3946390" cy="469359"/>
              </a:xfrm>
              <a:prstGeom prst="rect">
                <a:avLst/>
              </a:prstGeom>
              <a:blipFill rotWithShape="1">
                <a:blip r:embed="rId3"/>
                <a:stretch>
                  <a:fillRect b="-5195"/>
                </a:stretch>
              </a:blipFill>
            </p:spPr>
            <p:txBody>
              <a:bodyPr/>
              <a:lstStyle/>
              <a:p>
                <a:r>
                  <a:rPr lang="zh-CN" altLang="en-US">
                    <a:noFill/>
                  </a:rPr>
                  <a:t> </a:t>
                </a:r>
                <a:endParaRPr lang="zh-CN" altLang="en-US">
                  <a:noFill/>
                </a:endParaRPr>
              </a:p>
            </p:txBody>
          </p:sp>
        </mc:Fallback>
      </mc:AlternateContent>
      <p:sp>
        <p:nvSpPr>
          <p:cNvPr id="5" name="TextBox 4"/>
          <p:cNvSpPr txBox="1"/>
          <p:nvPr/>
        </p:nvSpPr>
        <p:spPr>
          <a:xfrm>
            <a:off x="7687313" y="3257387"/>
            <a:ext cx="3511824" cy="369332"/>
          </a:xfrm>
          <a:prstGeom prst="rect">
            <a:avLst/>
          </a:prstGeom>
          <a:noFill/>
        </p:spPr>
        <p:txBody>
          <a:bodyPr wrap="square" rtlCol="0">
            <a:spAutoFit/>
          </a:bodyPr>
          <a:lstStyle/>
          <a:p>
            <a:r>
              <a:rPr lang="en-US" altLang="zh-CN" dirty="0"/>
              <a:t>Hessian modification technique:</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endParaRPr lang="zh-CN" altLang="en-US" dirty="0"/>
          </a:p>
        </p:txBody>
      </p:sp>
      <p:sp>
        <p:nvSpPr>
          <p:cNvPr id="3" name="内容占位符 2"/>
          <p:cNvSpPr>
            <a:spLocks noGrp="1"/>
          </p:cNvSpPr>
          <p:nvPr>
            <p:ph idx="1"/>
          </p:nvPr>
        </p:nvSpPr>
        <p:spPr/>
        <p:txBody>
          <a:bodyPr/>
          <a:lstStyle/>
          <a:p>
            <a:r>
              <a:rPr lang="zh-CN" altLang="en-US" b="1" dirty="0">
                <a:solidFill>
                  <a:srgbClr val="FF0000"/>
                </a:solidFill>
              </a:rPr>
              <a:t>拟牛顿法</a:t>
            </a:r>
            <a:r>
              <a:rPr lang="zh-CN" altLang="en-US" dirty="0"/>
              <a:t>：为了克服牛顿法的两个缺点，我们提出了拟牛顿法。拟牛顿法得基本思想是：不用二阶偏导数而构造出可以近似</a:t>
            </a:r>
            <a:r>
              <a:rPr lang="en-US" altLang="zh-CN" dirty="0"/>
              <a:t>Hessian</a:t>
            </a:r>
            <a:r>
              <a:rPr lang="zh-CN" altLang="en-US" dirty="0"/>
              <a:t>矩阵的正定对称阵。</a:t>
            </a:r>
            <a:endParaRPr lang="en-US" altLang="zh-CN" dirty="0"/>
          </a:p>
          <a:p>
            <a:endParaRPr lang="en-US" altLang="zh-CN" dirty="0"/>
          </a:p>
          <a:p>
            <a:r>
              <a:rPr lang="zh-CN" altLang="en-US" b="1" dirty="0">
                <a:solidFill>
                  <a:srgbClr val="FF0000"/>
                </a:solidFill>
              </a:rPr>
              <a:t>拟牛顿条件</a:t>
            </a:r>
            <a:r>
              <a:rPr lang="zh-CN" altLang="en-US" dirty="0"/>
              <a:t>：在介绍具体的拟牛顿法之前，我们先推导一下拟牛顿条件。因为对</a:t>
            </a:r>
            <a:r>
              <a:rPr lang="en-US" altLang="zh-CN" dirty="0"/>
              <a:t>Hessian</a:t>
            </a:r>
            <a:r>
              <a:rPr lang="zh-CN" altLang="en-US" dirty="0"/>
              <a:t>矩阵做近似总不能随便近似，它指出了用来近似的矩阵应该满足的条件。</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11039946" cy="4351338"/>
              </a:xfrm>
            </p:spPr>
            <p:txBody>
              <a:bodyPr/>
              <a:lstStyle/>
              <a:p>
                <a:r>
                  <a:rPr lang="zh-CN" altLang="en-US" dirty="0"/>
                  <a:t>拟牛顿条件：设经过</a:t>
                </a:r>
                <a:r>
                  <a:rPr lang="en-US" altLang="zh-CN" dirty="0"/>
                  <a:t>k+1</a:t>
                </a:r>
                <a:r>
                  <a:rPr lang="zh-CN" altLang="en-US" dirty="0"/>
                  <a:t>次迭代后得到</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𝑘</m:t>
                        </m:r>
                        <m:r>
                          <a:rPr lang="en-US" altLang="zh-CN" b="0" i="1" smtClean="0">
                            <a:latin typeface="Cambria Math"/>
                          </a:rPr>
                          <m:t>+1</m:t>
                        </m:r>
                      </m:sub>
                    </m:sSub>
                  </m:oMath>
                </a14:m>
                <a:r>
                  <a:rPr lang="zh-CN" altLang="en-US" dirty="0"/>
                  <a:t>，此时将目标函数</a:t>
                </a:r>
                <a14:m>
                  <m:oMath xmlns:m="http://schemas.openxmlformats.org/officeDocument/2006/math">
                    <m:r>
                      <a:rPr lang="en-US" altLang="zh-CN" b="0" i="1" smtClean="0">
                        <a:latin typeface="Cambria Math"/>
                      </a:rPr>
                      <m:t>𝑓</m:t>
                    </m:r>
                    <m:r>
                      <a:rPr lang="en-US" altLang="zh-CN" b="0" i="1" smtClean="0">
                        <a:latin typeface="Cambria Math"/>
                      </a:rPr>
                      <m:t>(</m:t>
                    </m:r>
                    <m:r>
                      <a:rPr lang="en-US" altLang="zh-CN" b="0" i="1" smtClean="0">
                        <a:latin typeface="Cambria Math"/>
                      </a:rPr>
                      <m:t>𝑥</m:t>
                    </m:r>
                    <m:r>
                      <a:rPr lang="en-US" altLang="zh-CN" b="0" i="1" smtClean="0">
                        <a:latin typeface="Cambria Math"/>
                      </a:rPr>
                      <m:t>)</m:t>
                    </m:r>
                  </m:oMath>
                </a14:m>
                <a:r>
                  <a:rPr lang="zh-CN" altLang="en-US" dirty="0"/>
                  <a:t>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𝑥</m:t>
                        </m:r>
                      </m:e>
                      <m:sub>
                        <m:r>
                          <a:rPr lang="en-US" altLang="zh-CN" i="1">
                            <a:latin typeface="Cambria Math"/>
                          </a:rPr>
                          <m:t>𝑘</m:t>
                        </m:r>
                        <m:r>
                          <a:rPr lang="en-US" altLang="zh-CN" i="1">
                            <a:latin typeface="Cambria Math"/>
                          </a:rPr>
                          <m:t>+1</m:t>
                        </m:r>
                      </m:sub>
                    </m:sSub>
                  </m:oMath>
                </a14:m>
                <a:r>
                  <a:rPr lang="zh-CN" altLang="en-US" dirty="0"/>
                  <a:t>附近作泰勒展开，取二阶近似得</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a:rPr>
                        <m:t>𝑓</m:t>
                      </m:r>
                      <m:d>
                        <m:dPr>
                          <m:ctrlPr>
                            <a:rPr lang="en-US" altLang="zh-CN" sz="2400" b="0" i="1" smtClean="0">
                              <a:latin typeface="Cambria Math" panose="02040503050406030204" pitchFamily="18" charset="0"/>
                            </a:rPr>
                          </m:ctrlPr>
                        </m:dPr>
                        <m:e>
                          <m:r>
                            <a:rPr lang="en-US" altLang="zh-CN" sz="2400" b="0" i="1" smtClean="0">
                              <a:latin typeface="Cambria Math"/>
                            </a:rPr>
                            <m:t>𝑥</m:t>
                          </m:r>
                        </m:e>
                      </m:d>
                      <m:r>
                        <a:rPr lang="en-US" altLang="zh-CN" sz="2400" b="0" i="1" smtClean="0">
                          <a:latin typeface="Cambria Math"/>
                          <a:ea typeface="Cambria Math"/>
                        </a:rPr>
                        <m:t>≈</m:t>
                      </m:r>
                      <m:r>
                        <a:rPr lang="en-US" altLang="zh-CN" sz="2400" b="0" i="1" smtClean="0">
                          <a:latin typeface="Cambria Math"/>
                          <a:ea typeface="Cambria Math"/>
                        </a:rPr>
                        <m:t>𝑓</m:t>
                      </m:r>
                      <m:d>
                        <m:dPr>
                          <m:ctrlPr>
                            <a:rPr lang="en-US" altLang="zh-CN" sz="2400" b="0" i="1" smtClean="0">
                              <a:latin typeface="Cambria Math" panose="02040503050406030204" pitchFamily="18" charset="0"/>
                              <a:ea typeface="Cambria Math"/>
                            </a:rPr>
                          </m:ctrlPr>
                        </m:dPr>
                        <m:e>
                          <m:sSup>
                            <m:sSupPr>
                              <m:ctrlPr>
                                <a:rPr lang="en-US" altLang="zh-CN" sz="2400" b="0" i="1" smtClean="0">
                                  <a:latin typeface="Cambria Math" panose="02040503050406030204" pitchFamily="18" charset="0"/>
                                  <a:ea typeface="Cambria Math"/>
                                </a:rPr>
                              </m:ctrlPr>
                            </m:sSupPr>
                            <m:e>
                              <m:r>
                                <a:rPr lang="en-US" altLang="zh-CN" sz="2400" b="0" i="1" smtClean="0">
                                  <a:latin typeface="Cambria Math"/>
                                  <a:ea typeface="Cambria Math"/>
                                </a:rPr>
                                <m:t>𝑥</m:t>
                              </m:r>
                            </m:e>
                            <m:sup>
                              <m:r>
                                <a:rPr lang="en-US" altLang="zh-CN" sz="2400" b="0" i="1" smtClean="0">
                                  <a:latin typeface="Cambria Math"/>
                                  <a:ea typeface="Cambria Math"/>
                                </a:rPr>
                                <m:t>𝑘</m:t>
                              </m:r>
                              <m:r>
                                <a:rPr lang="en-US" altLang="zh-CN" sz="2400" b="0" i="1" smtClean="0">
                                  <a:latin typeface="Cambria Math"/>
                                  <a:ea typeface="Cambria Math"/>
                                </a:rPr>
                                <m:t>+1</m:t>
                              </m:r>
                            </m:sup>
                          </m:sSup>
                        </m:e>
                      </m:d>
                      <m:r>
                        <a:rPr lang="en-US" altLang="zh-CN" sz="2400" b="0" i="1" smtClean="0">
                          <a:latin typeface="Cambria Math"/>
                          <a:ea typeface="Cambria Math"/>
                        </a:rPr>
                        <m:t>+</m:t>
                      </m:r>
                      <m:sSup>
                        <m:sSupPr>
                          <m:ctrlPr>
                            <a:rPr lang="en-US" altLang="zh-CN" sz="2400" b="0" i="1" smtClean="0">
                              <a:latin typeface="Cambria Math" panose="02040503050406030204" pitchFamily="18" charset="0"/>
                              <a:ea typeface="Cambria Math"/>
                            </a:rPr>
                          </m:ctrlPr>
                        </m:sSupPr>
                        <m:e>
                          <m:r>
                            <a:rPr lang="en-US" altLang="zh-CN" sz="2400" i="1">
                              <a:latin typeface="Cambria Math"/>
                              <a:ea typeface="Cambria Math"/>
                            </a:rPr>
                            <m:t>𝑔</m:t>
                          </m:r>
                          <m:d>
                            <m:dPr>
                              <m:ctrlPr>
                                <a:rPr lang="en-US" altLang="zh-CN" sz="2400" i="1">
                                  <a:latin typeface="Cambria Math" panose="02040503050406030204" pitchFamily="18" charset="0"/>
                                  <a:ea typeface="Cambria Math"/>
                                </a:rPr>
                              </m:ctrlPr>
                            </m:dPr>
                            <m:e>
                              <m:sSup>
                                <m:sSupPr>
                                  <m:ctrlPr>
                                    <a:rPr lang="en-US" altLang="zh-CN" sz="2400" i="1">
                                      <a:latin typeface="Cambria Math" panose="02040503050406030204" pitchFamily="18" charset="0"/>
                                      <a:ea typeface="Cambria Math"/>
                                    </a:rPr>
                                  </m:ctrlPr>
                                </m:sSupPr>
                                <m:e>
                                  <m:r>
                                    <a:rPr lang="en-US" altLang="zh-CN" sz="2400" i="1">
                                      <a:latin typeface="Cambria Math"/>
                                      <a:ea typeface="Cambria Math"/>
                                    </a:rPr>
                                    <m:t>𝑥</m:t>
                                  </m:r>
                                </m:e>
                                <m:sup>
                                  <m:r>
                                    <a:rPr lang="en-US" altLang="zh-CN" sz="2400" i="1">
                                      <a:latin typeface="Cambria Math"/>
                                      <a:ea typeface="Cambria Math"/>
                                    </a:rPr>
                                    <m:t>𝑘</m:t>
                                  </m:r>
                                  <m:r>
                                    <a:rPr lang="en-US" altLang="zh-CN" sz="2400" i="1">
                                      <a:latin typeface="Cambria Math"/>
                                      <a:ea typeface="Cambria Math"/>
                                    </a:rPr>
                                    <m:t>+1</m:t>
                                  </m:r>
                                </m:sup>
                              </m:sSup>
                            </m:e>
                          </m:d>
                        </m:e>
                        <m:sup>
                          <m:r>
                            <a:rPr lang="en-US" altLang="zh-CN" sz="2400" b="0" i="1" smtClean="0">
                              <a:latin typeface="Cambria Math"/>
                              <a:ea typeface="Cambria Math"/>
                            </a:rPr>
                            <m:t>𝑇</m:t>
                          </m:r>
                        </m:sup>
                      </m:sSup>
                      <m:r>
                        <a:rPr lang="en-US" altLang="zh-CN" sz="2400" b="0" i="1" smtClean="0">
                          <a:latin typeface="Cambria Math"/>
                          <a:ea typeface="Cambria Math"/>
                        </a:rPr>
                        <m:t>(</m:t>
                      </m:r>
                      <m:r>
                        <a:rPr lang="en-US" altLang="zh-CN" sz="2400" b="0" i="1" smtClean="0">
                          <a:latin typeface="Cambria Math"/>
                          <a:ea typeface="Cambria Math"/>
                        </a:rPr>
                        <m:t>𝑥</m:t>
                      </m:r>
                      <m:r>
                        <a:rPr lang="en-US" altLang="zh-CN" sz="2400" b="0" i="1" smtClean="0">
                          <a:latin typeface="Cambria Math"/>
                          <a:ea typeface="Cambria Math"/>
                        </a:rPr>
                        <m:t>−</m:t>
                      </m:r>
                      <m:sSup>
                        <m:sSupPr>
                          <m:ctrlPr>
                            <a:rPr lang="en-US" altLang="zh-CN" sz="2400" i="1">
                              <a:latin typeface="Cambria Math" panose="02040503050406030204" pitchFamily="18" charset="0"/>
                              <a:ea typeface="Cambria Math"/>
                            </a:rPr>
                          </m:ctrlPr>
                        </m:sSupPr>
                        <m:e>
                          <m:r>
                            <a:rPr lang="en-US" altLang="zh-CN" sz="2400" i="1">
                              <a:latin typeface="Cambria Math"/>
                              <a:ea typeface="Cambria Math"/>
                            </a:rPr>
                            <m:t>𝑥</m:t>
                          </m:r>
                        </m:e>
                        <m:sup>
                          <m:r>
                            <a:rPr lang="en-US" altLang="zh-CN" sz="2400" i="1">
                              <a:latin typeface="Cambria Math"/>
                              <a:ea typeface="Cambria Math"/>
                            </a:rPr>
                            <m:t>𝑘</m:t>
                          </m:r>
                          <m:r>
                            <a:rPr lang="en-US" altLang="zh-CN" sz="2400" i="1">
                              <a:latin typeface="Cambria Math"/>
                              <a:ea typeface="Cambria Math"/>
                            </a:rPr>
                            <m:t>+1</m:t>
                          </m:r>
                        </m:sup>
                      </m:sSup>
                      <m:r>
                        <a:rPr lang="en-US" altLang="zh-CN" sz="2400" b="0" i="1" smtClean="0">
                          <a:latin typeface="Cambria Math"/>
                          <a:ea typeface="Cambria Math"/>
                        </a:rPr>
                        <m:t>)</m:t>
                      </m:r>
                      <m:d>
                        <m:dPr>
                          <m:ctrlPr>
                            <a:rPr kumimoji="1" lang="en-US" altLang="zh-CN" sz="2400" i="1" dirty="0">
                              <a:latin typeface="Cambria Math" panose="02040503050406030204" pitchFamily="18" charset="0"/>
                              <a:ea typeface="Cambria Math"/>
                            </a:rPr>
                          </m:ctrlPr>
                        </m:dPr>
                        <m:e>
                          <m:sSup>
                            <m:sSupPr>
                              <m:ctrlPr>
                                <a:rPr kumimoji="1" lang="en-US" altLang="zh-CN" sz="2400" i="1">
                                  <a:latin typeface="Cambria Math" panose="02040503050406030204" pitchFamily="18" charset="0"/>
                                </a:rPr>
                              </m:ctrlPr>
                            </m:sSupPr>
                            <m:e>
                              <m:r>
                                <a:rPr kumimoji="1" lang="en-US" altLang="zh-CN" sz="2400" i="1">
                                  <a:latin typeface="Cambria Math"/>
                                </a:rPr>
                                <m:t>𝑥</m:t>
                              </m:r>
                            </m:e>
                            <m:sup>
                              <m:d>
                                <m:dPr>
                                  <m:ctrlPr>
                                    <a:rPr kumimoji="1" lang="en-US" altLang="zh-CN" sz="2400" i="1">
                                      <a:latin typeface="Cambria Math" panose="02040503050406030204" pitchFamily="18" charset="0"/>
                                    </a:rPr>
                                  </m:ctrlPr>
                                </m:dPr>
                                <m:e>
                                  <m:r>
                                    <a:rPr kumimoji="1" lang="en-US" altLang="zh-CN" sz="2400" i="1">
                                      <a:latin typeface="Cambria Math"/>
                                    </a:rPr>
                                    <m:t>0</m:t>
                                  </m:r>
                                </m:e>
                              </m:d>
                            </m:sup>
                          </m:sSup>
                        </m:e>
                      </m:d>
                      <m:r>
                        <a:rPr kumimoji="1" lang="en-US" altLang="zh-CN" sz="2400" i="1" dirty="0">
                          <a:latin typeface="Cambria Math"/>
                          <a:ea typeface="Cambria Math"/>
                        </a:rPr>
                        <m:t>+</m:t>
                      </m:r>
                      <m:f>
                        <m:fPr>
                          <m:ctrlPr>
                            <a:rPr kumimoji="1" lang="en-US" altLang="zh-CN" sz="2400" i="1">
                              <a:latin typeface="Cambria Math" panose="02040503050406030204" pitchFamily="18" charset="0"/>
                              <a:ea typeface="Cambria Math" panose="02040503050406030204" pitchFamily="18" charset="0"/>
                            </a:rPr>
                          </m:ctrlPr>
                        </m:fPr>
                        <m:num>
                          <m:r>
                            <a:rPr kumimoji="1" lang="en-US" altLang="zh-CN" sz="2400" i="1">
                              <a:latin typeface="Cambria Math" panose="02040503050406030204" pitchFamily="18" charset="0"/>
                              <a:ea typeface="Cambria Math" panose="02040503050406030204" pitchFamily="18" charset="0"/>
                            </a:rPr>
                            <m:t>1</m:t>
                          </m:r>
                        </m:num>
                        <m:den>
                          <m:r>
                            <a:rPr kumimoji="1" lang="en-US" altLang="zh-CN" sz="2400" i="1">
                              <a:latin typeface="Cambria Math" panose="02040503050406030204" pitchFamily="18" charset="0"/>
                              <a:ea typeface="Cambria Math" panose="02040503050406030204" pitchFamily="18" charset="0"/>
                            </a:rPr>
                            <m:t>2</m:t>
                          </m:r>
                        </m:den>
                      </m:f>
                      <m:sSup>
                        <m:sSupPr>
                          <m:ctrlPr>
                            <a:rPr kumimoji="1" lang="en-US" altLang="zh-CN" sz="2400" i="1">
                              <a:latin typeface="Cambria Math" panose="02040503050406030204" pitchFamily="18" charset="0"/>
                              <a:ea typeface="Cambria Math" panose="02040503050406030204" pitchFamily="18" charset="0"/>
                            </a:rPr>
                          </m:ctrlPr>
                        </m:sSupPr>
                        <m:e>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𝑥</m:t>
                              </m:r>
                              <m:r>
                                <a:rPr kumimoji="1" lang="en-US" altLang="zh-CN" sz="2400" i="1">
                                  <a:latin typeface="Cambria Math" panose="02040503050406030204" pitchFamily="18" charset="0"/>
                                  <a:ea typeface="Cambria Math" panose="02040503050406030204" pitchFamily="18" charset="0"/>
                                </a:rPr>
                                <m:t>−</m:t>
                              </m:r>
                              <m:sSup>
                                <m:sSupPr>
                                  <m:ctrlPr>
                                    <a:rPr kumimoji="1" lang="en-US" altLang="zh-CN" sz="2400" i="1">
                                      <a:latin typeface="Cambria Math" panose="02040503050406030204" pitchFamily="18" charset="0"/>
                                    </a:rPr>
                                  </m:ctrlPr>
                                </m:sSupPr>
                                <m:e>
                                  <m:r>
                                    <a:rPr kumimoji="1" lang="en-US" altLang="zh-CN" sz="2400" i="1">
                                      <a:latin typeface="Cambria Math"/>
                                    </a:rPr>
                                    <m:t>𝑥</m:t>
                                  </m:r>
                                </m:e>
                                <m:sup>
                                  <m:r>
                                    <a:rPr kumimoji="1" lang="en-US" altLang="zh-CN" sz="2400" b="0" i="1" smtClean="0">
                                      <a:latin typeface="Cambria Math"/>
                                    </a:rPr>
                                    <m:t>𝑘</m:t>
                                  </m:r>
                                  <m:r>
                                    <a:rPr kumimoji="1" lang="en-US" altLang="zh-CN" sz="2400" b="0" i="1" smtClean="0">
                                      <a:latin typeface="Cambria Math"/>
                                    </a:rPr>
                                    <m:t>+1</m:t>
                                  </m:r>
                                </m:sup>
                              </m:sSup>
                            </m:e>
                          </m:d>
                        </m:e>
                        <m:sup>
                          <m:r>
                            <a:rPr kumimoji="1" lang="en-US" altLang="zh-CN" sz="2400" i="1">
                              <a:latin typeface="Cambria Math" panose="02040503050406030204" pitchFamily="18" charset="0"/>
                              <a:ea typeface="Cambria Math" panose="02040503050406030204" pitchFamily="18" charset="0"/>
                            </a:rPr>
                            <m:t>𝑇</m:t>
                          </m:r>
                        </m:sup>
                      </m:sSup>
                      <m:r>
                        <a:rPr kumimoji="1" lang="en-US" altLang="zh-CN" sz="2400" i="1">
                          <a:latin typeface="Cambria Math" panose="02040503050406030204" pitchFamily="18" charset="0"/>
                          <a:ea typeface="Cambria Math" panose="02040503050406030204" pitchFamily="18" charset="0"/>
                        </a:rPr>
                        <m:t>𝐻</m:t>
                      </m:r>
                      <m:r>
                        <m:rPr>
                          <m:nor/>
                        </m:rPr>
                        <a:rPr kumimoji="1" lang="en-US" altLang="zh-CN" sz="2400">
                          <a:latin typeface="Cambria Math" panose="02040503050406030204" pitchFamily="18" charset="0"/>
                          <a:ea typeface="Cambria Math" panose="02040503050406030204" pitchFamily="18" charset="0"/>
                        </a:rPr>
                        <m:t>(</m:t>
                      </m:r>
                      <m:sSup>
                        <m:sSupPr>
                          <m:ctrlPr>
                            <a:rPr kumimoji="1" lang="en-US" altLang="zh-CN" sz="2400" i="1">
                              <a:latin typeface="Cambria Math" panose="02040503050406030204" pitchFamily="18" charset="0"/>
                            </a:rPr>
                          </m:ctrlPr>
                        </m:sSupPr>
                        <m:e>
                          <m:r>
                            <a:rPr kumimoji="1" lang="en-US" altLang="zh-CN" sz="2400" i="1">
                              <a:latin typeface="Cambria Math"/>
                            </a:rPr>
                            <m:t>𝑥</m:t>
                          </m:r>
                        </m:e>
                        <m:sup>
                          <m:r>
                            <a:rPr kumimoji="1" lang="en-US" altLang="zh-CN" sz="2400" b="0" i="1" smtClean="0">
                              <a:latin typeface="Cambria Math"/>
                            </a:rPr>
                            <m:t>𝑘</m:t>
                          </m:r>
                          <m:r>
                            <a:rPr kumimoji="1" lang="en-US" altLang="zh-CN" sz="2400" b="0" i="1" smtClean="0">
                              <a:latin typeface="Cambria Math"/>
                            </a:rPr>
                            <m:t>+1</m:t>
                          </m:r>
                        </m:sup>
                      </m:sSup>
                      <m:r>
                        <m:rPr>
                          <m:nor/>
                        </m:rPr>
                        <a:rPr kumimoji="1" lang="en-US" altLang="zh-CN" sz="2400">
                          <a:latin typeface="Cambria Math" panose="02040503050406030204" pitchFamily="18" charset="0"/>
                          <a:ea typeface="Cambria Math" panose="02040503050406030204" pitchFamily="18" charset="0"/>
                        </a:rPr>
                        <m:t>)</m:t>
                      </m:r>
                      <m:r>
                        <m:rPr>
                          <m:nor/>
                        </m:rPr>
                        <a:rPr kumimoji="1" lang="en-US" altLang="zh-CN" sz="2400" dirty="0">
                          <a:ea typeface="Cambria Math" panose="02040503050406030204" pitchFamily="18" charset="0"/>
                        </a:rPr>
                        <m:t> </m:t>
                      </m:r>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𝑥</m:t>
                          </m:r>
                          <m:r>
                            <a:rPr kumimoji="1" lang="en-US" altLang="zh-CN" sz="2400" i="1">
                              <a:latin typeface="Cambria Math" panose="02040503050406030204" pitchFamily="18" charset="0"/>
                              <a:ea typeface="Cambria Math" panose="02040503050406030204" pitchFamily="18" charset="0"/>
                            </a:rPr>
                            <m:t>−</m:t>
                          </m:r>
                          <m:sSup>
                            <m:sSupPr>
                              <m:ctrlPr>
                                <a:rPr kumimoji="1" lang="en-US" altLang="zh-CN" sz="2400" i="1">
                                  <a:latin typeface="Cambria Math" panose="02040503050406030204" pitchFamily="18" charset="0"/>
                                </a:rPr>
                              </m:ctrlPr>
                            </m:sSupPr>
                            <m:e>
                              <m:r>
                                <a:rPr kumimoji="1" lang="en-US" altLang="zh-CN" sz="2400" i="1">
                                  <a:latin typeface="Cambria Math"/>
                                </a:rPr>
                                <m:t>𝑥</m:t>
                              </m:r>
                            </m:e>
                            <m:sup>
                              <m:r>
                                <a:rPr kumimoji="1" lang="en-US" altLang="zh-CN" sz="2400" b="0" i="1" smtClean="0">
                                  <a:latin typeface="Cambria Math"/>
                                </a:rPr>
                                <m:t>𝑘</m:t>
                              </m:r>
                              <m:r>
                                <a:rPr kumimoji="1" lang="en-US" altLang="zh-CN" sz="2400" b="0" i="1" smtClean="0">
                                  <a:latin typeface="Cambria Math"/>
                                </a:rPr>
                                <m:t>+1</m:t>
                              </m:r>
                            </m:sup>
                          </m:sSup>
                        </m:e>
                      </m:d>
                    </m:oMath>
                  </m:oMathPara>
                </a14:m>
                <a:endParaRPr lang="en-US" altLang="zh-CN" sz="2400" dirty="0"/>
              </a:p>
              <a:p>
                <a:pPr marL="0" indent="0">
                  <a:buNone/>
                </a:pPr>
                <a14:m>
                  <m:oMath xmlns:m="http://schemas.openxmlformats.org/officeDocument/2006/math">
                    <m:r>
                      <a:rPr lang="en-US" altLang="zh-CN" sz="2400" b="0" i="1" smtClean="0">
                        <a:latin typeface="Cambria Math"/>
                      </a:rPr>
                      <m:t>𝑔</m:t>
                    </m:r>
                    <m:r>
                      <a:rPr lang="en-US" altLang="zh-CN" sz="2400" b="0" i="1" smtClean="0">
                        <a:latin typeface="Cambria Math"/>
                      </a:rPr>
                      <m:t>(</m:t>
                    </m:r>
                    <m:r>
                      <a:rPr lang="en-US" altLang="zh-CN" sz="2400" b="0" i="1" smtClean="0">
                        <a:latin typeface="Cambria Math"/>
                      </a:rPr>
                      <m:t>𝑥</m:t>
                    </m:r>
                    <m:r>
                      <a:rPr lang="en-US" altLang="zh-CN" sz="2400" b="0" i="1" smtClean="0">
                        <a:latin typeface="Cambria Math"/>
                      </a:rPr>
                      <m:t>)≈</m:t>
                    </m:r>
                    <m:r>
                      <a:rPr lang="en-US" altLang="zh-CN" sz="2400" i="1">
                        <a:latin typeface="Cambria Math"/>
                        <a:ea typeface="Cambria Math"/>
                      </a:rPr>
                      <m:t>𝑔</m:t>
                    </m:r>
                    <m:d>
                      <m:dPr>
                        <m:ctrlPr>
                          <a:rPr lang="en-US" altLang="zh-CN" sz="2400" i="1">
                            <a:latin typeface="Cambria Math" panose="02040503050406030204" pitchFamily="18" charset="0"/>
                            <a:ea typeface="Cambria Math"/>
                          </a:rPr>
                        </m:ctrlPr>
                      </m:dPr>
                      <m:e>
                        <m:sSup>
                          <m:sSupPr>
                            <m:ctrlPr>
                              <a:rPr lang="en-US" altLang="zh-CN" sz="2400" i="1">
                                <a:latin typeface="Cambria Math" panose="02040503050406030204" pitchFamily="18" charset="0"/>
                                <a:ea typeface="Cambria Math"/>
                              </a:rPr>
                            </m:ctrlPr>
                          </m:sSupPr>
                          <m:e>
                            <m:r>
                              <a:rPr lang="en-US" altLang="zh-CN" sz="2400" i="1">
                                <a:latin typeface="Cambria Math"/>
                                <a:ea typeface="Cambria Math"/>
                              </a:rPr>
                              <m:t>𝑥</m:t>
                            </m:r>
                          </m:e>
                          <m:sup>
                            <m:r>
                              <a:rPr lang="en-US" altLang="zh-CN" sz="2400" i="1">
                                <a:latin typeface="Cambria Math"/>
                                <a:ea typeface="Cambria Math"/>
                              </a:rPr>
                              <m:t>𝑘</m:t>
                            </m:r>
                            <m:r>
                              <a:rPr lang="en-US" altLang="zh-CN" sz="2400" i="1">
                                <a:latin typeface="Cambria Math"/>
                                <a:ea typeface="Cambria Math"/>
                              </a:rPr>
                              <m:t>+1</m:t>
                            </m:r>
                          </m:sup>
                        </m:sSup>
                      </m:e>
                    </m:d>
                  </m:oMath>
                </a14:m>
                <a:r>
                  <a:rPr lang="en-US" altLang="zh-CN" sz="2400" dirty="0"/>
                  <a:t>+</a:t>
                </a:r>
                <a:r>
                  <a:rPr kumimoji="1" lang="en-US" altLang="zh-CN" sz="2400" dirty="0">
                    <a:ea typeface="Cambria Math" panose="02040503050406030204" pitchFamily="18" charset="0"/>
                  </a:rPr>
                  <a:t> </a:t>
                </a:r>
                <a14:m>
                  <m:oMath xmlns:m="http://schemas.openxmlformats.org/officeDocument/2006/math">
                    <m:r>
                      <a:rPr kumimoji="1" lang="en-US" altLang="zh-CN" sz="2400" i="1">
                        <a:latin typeface="Cambria Math" panose="02040503050406030204" pitchFamily="18" charset="0"/>
                        <a:ea typeface="Cambria Math" panose="02040503050406030204" pitchFamily="18" charset="0"/>
                      </a:rPr>
                      <m:t>𝐻</m:t>
                    </m:r>
                    <m:r>
                      <m:rPr>
                        <m:nor/>
                      </m:rPr>
                      <a:rPr kumimoji="1" lang="en-US" altLang="zh-CN" sz="2400">
                        <a:latin typeface="Cambria Math" panose="02040503050406030204" pitchFamily="18" charset="0"/>
                        <a:ea typeface="Cambria Math" panose="02040503050406030204" pitchFamily="18" charset="0"/>
                      </a:rPr>
                      <m:t>(</m:t>
                    </m:r>
                    <m:sSup>
                      <m:sSupPr>
                        <m:ctrlPr>
                          <a:rPr kumimoji="1" lang="en-US" altLang="zh-CN" sz="2400" i="1">
                            <a:latin typeface="Cambria Math" panose="02040503050406030204" pitchFamily="18" charset="0"/>
                          </a:rPr>
                        </m:ctrlPr>
                      </m:sSupPr>
                      <m:e>
                        <m:r>
                          <a:rPr kumimoji="1" lang="en-US" altLang="zh-CN" sz="2400" i="1">
                            <a:latin typeface="Cambria Math"/>
                          </a:rPr>
                          <m:t>𝑥</m:t>
                        </m:r>
                      </m:e>
                      <m:sup>
                        <m:r>
                          <a:rPr kumimoji="1" lang="en-US" altLang="zh-CN" sz="2400" i="1">
                            <a:latin typeface="Cambria Math"/>
                          </a:rPr>
                          <m:t>𝑘</m:t>
                        </m:r>
                        <m:r>
                          <a:rPr kumimoji="1" lang="en-US" altLang="zh-CN" sz="2400" i="1">
                            <a:latin typeface="Cambria Math"/>
                          </a:rPr>
                          <m:t>+1</m:t>
                        </m:r>
                      </m:sup>
                    </m:sSup>
                    <m:r>
                      <m:rPr>
                        <m:nor/>
                      </m:rPr>
                      <a:rPr kumimoji="1" lang="en-US" altLang="zh-CN" sz="2400">
                        <a:latin typeface="Cambria Math" panose="02040503050406030204" pitchFamily="18" charset="0"/>
                        <a:ea typeface="Cambria Math" panose="02040503050406030204" pitchFamily="18" charset="0"/>
                      </a:rPr>
                      <m:t>)</m:t>
                    </m:r>
                    <m:r>
                      <m:rPr>
                        <m:nor/>
                      </m:rPr>
                      <a:rPr kumimoji="1" lang="en-US" altLang="zh-CN" sz="2400" dirty="0">
                        <a:ea typeface="Cambria Math" panose="02040503050406030204" pitchFamily="18" charset="0"/>
                      </a:rPr>
                      <m:t> </m:t>
                    </m:r>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𝑥</m:t>
                        </m:r>
                        <m:r>
                          <a:rPr kumimoji="1" lang="en-US" altLang="zh-CN" sz="2400" i="1">
                            <a:latin typeface="Cambria Math" panose="02040503050406030204" pitchFamily="18" charset="0"/>
                            <a:ea typeface="Cambria Math" panose="02040503050406030204" pitchFamily="18" charset="0"/>
                          </a:rPr>
                          <m:t>−</m:t>
                        </m:r>
                        <m:sSup>
                          <m:sSupPr>
                            <m:ctrlPr>
                              <a:rPr kumimoji="1" lang="en-US" altLang="zh-CN" sz="2400" i="1">
                                <a:latin typeface="Cambria Math" panose="02040503050406030204" pitchFamily="18" charset="0"/>
                              </a:rPr>
                            </m:ctrlPr>
                          </m:sSupPr>
                          <m:e>
                            <m:r>
                              <a:rPr kumimoji="1" lang="en-US" altLang="zh-CN" sz="2400" i="1">
                                <a:latin typeface="Cambria Math"/>
                              </a:rPr>
                              <m:t>𝑥</m:t>
                            </m:r>
                          </m:e>
                          <m:sup>
                            <m:r>
                              <a:rPr kumimoji="1" lang="en-US" altLang="zh-CN" sz="2400" i="1">
                                <a:latin typeface="Cambria Math"/>
                              </a:rPr>
                              <m:t>𝑘</m:t>
                            </m:r>
                            <m:r>
                              <a:rPr kumimoji="1" lang="en-US" altLang="zh-CN" sz="2400" i="1">
                                <a:latin typeface="Cambria Math"/>
                              </a:rPr>
                              <m:t>+1</m:t>
                            </m:r>
                          </m:sup>
                        </m:sSup>
                      </m:e>
                    </m:d>
                  </m:oMath>
                </a14:m>
                <a:endParaRPr lang="en-US" altLang="zh-CN" sz="2400" dirty="0"/>
              </a:p>
              <a:p>
                <a:pPr marL="0" indent="0">
                  <a:buNone/>
                </a:pPr>
                <a:r>
                  <a:rPr lang="zh-CN" altLang="en-US" sz="2400" dirty="0"/>
                  <a:t>取</a:t>
                </a:r>
                <a14:m>
                  <m:oMath xmlns:m="http://schemas.openxmlformats.org/officeDocument/2006/math">
                    <m:r>
                      <a:rPr lang="en-US" altLang="zh-CN" sz="2400" b="0" i="1" smtClean="0">
                        <a:latin typeface="Cambria Math"/>
                      </a:rPr>
                      <m:t>𝑥</m:t>
                    </m:r>
                    <m:r>
                      <a:rPr lang="en-US" altLang="zh-CN" sz="2400" b="0" i="1" smtClean="0">
                        <a:latin typeface="Cambria Math"/>
                      </a:rPr>
                      <m:t>=</m:t>
                    </m:r>
                    <m:sSup>
                      <m:sSupPr>
                        <m:ctrlPr>
                          <a:rPr lang="en-US" altLang="zh-CN" sz="2400" b="0" i="1" smtClean="0">
                            <a:latin typeface="Cambria Math" panose="02040503050406030204" pitchFamily="18" charset="0"/>
                          </a:rPr>
                        </m:ctrlPr>
                      </m:sSupPr>
                      <m:e>
                        <m:r>
                          <a:rPr lang="en-US" altLang="zh-CN" sz="2400" b="0" i="1" smtClean="0">
                            <a:latin typeface="Cambria Math"/>
                          </a:rPr>
                          <m:t>𝑥</m:t>
                        </m:r>
                      </m:e>
                      <m:sup>
                        <m:r>
                          <a:rPr lang="en-US" altLang="zh-CN" sz="2400" b="0" i="1" smtClean="0">
                            <a:latin typeface="Cambria Math"/>
                          </a:rPr>
                          <m:t>𝑘</m:t>
                        </m:r>
                      </m:sup>
                    </m:sSup>
                  </m:oMath>
                </a14:m>
                <a:endParaRPr lang="en-US" altLang="zh-CN" sz="2400" dirty="0"/>
              </a:p>
              <a:p>
                <a:pPr marL="0" indent="0">
                  <a:buNone/>
                </a:pPr>
                <a14:m>
                  <m:oMath xmlns:m="http://schemas.openxmlformats.org/officeDocument/2006/math">
                    <m:r>
                      <a:rPr lang="en-US" altLang="zh-CN" sz="2400" i="1">
                        <a:latin typeface="Cambria Math"/>
                      </a:rPr>
                      <m:t>𝑔</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𝑥</m:t>
                        </m:r>
                      </m:e>
                      <m:sup>
                        <m:r>
                          <a:rPr lang="en-US" altLang="zh-CN" sz="2400" i="1">
                            <a:latin typeface="Cambria Math"/>
                          </a:rPr>
                          <m:t>𝑘</m:t>
                        </m:r>
                      </m:sup>
                    </m:sSup>
                    <m:r>
                      <a:rPr lang="en-US" altLang="zh-CN" sz="2400" i="1">
                        <a:latin typeface="Cambria Math"/>
                      </a:rPr>
                      <m:t>)≈</m:t>
                    </m:r>
                    <m:r>
                      <a:rPr lang="en-US" altLang="zh-CN" sz="2400" i="1">
                        <a:latin typeface="Cambria Math"/>
                        <a:ea typeface="Cambria Math"/>
                      </a:rPr>
                      <m:t>𝑔</m:t>
                    </m:r>
                    <m:d>
                      <m:dPr>
                        <m:ctrlPr>
                          <a:rPr lang="en-US" altLang="zh-CN" sz="2400" i="1">
                            <a:latin typeface="Cambria Math" panose="02040503050406030204" pitchFamily="18" charset="0"/>
                            <a:ea typeface="Cambria Math"/>
                          </a:rPr>
                        </m:ctrlPr>
                      </m:dPr>
                      <m:e>
                        <m:sSup>
                          <m:sSupPr>
                            <m:ctrlPr>
                              <a:rPr lang="en-US" altLang="zh-CN" sz="2400" i="1">
                                <a:latin typeface="Cambria Math" panose="02040503050406030204" pitchFamily="18" charset="0"/>
                                <a:ea typeface="Cambria Math"/>
                              </a:rPr>
                            </m:ctrlPr>
                          </m:sSupPr>
                          <m:e>
                            <m:r>
                              <a:rPr lang="en-US" altLang="zh-CN" sz="2400" i="1">
                                <a:latin typeface="Cambria Math"/>
                                <a:ea typeface="Cambria Math"/>
                              </a:rPr>
                              <m:t>𝑥</m:t>
                            </m:r>
                          </m:e>
                          <m:sup>
                            <m:r>
                              <a:rPr lang="en-US" altLang="zh-CN" sz="2400" i="1">
                                <a:latin typeface="Cambria Math"/>
                                <a:ea typeface="Cambria Math"/>
                              </a:rPr>
                              <m:t>𝑘</m:t>
                            </m:r>
                            <m:r>
                              <a:rPr lang="en-US" altLang="zh-CN" sz="2400" i="1">
                                <a:latin typeface="Cambria Math"/>
                                <a:ea typeface="Cambria Math"/>
                              </a:rPr>
                              <m:t>+1</m:t>
                            </m:r>
                          </m:sup>
                        </m:sSup>
                      </m:e>
                    </m:d>
                  </m:oMath>
                </a14:m>
                <a:r>
                  <a:rPr lang="en-US" altLang="zh-CN" sz="2400" dirty="0"/>
                  <a:t>+</a:t>
                </a:r>
                <a:r>
                  <a:rPr kumimoji="1" lang="en-US" altLang="zh-CN" sz="2400" dirty="0">
                    <a:ea typeface="Cambria Math" panose="02040503050406030204" pitchFamily="18" charset="0"/>
                  </a:rPr>
                  <a:t> </a:t>
                </a:r>
                <a14:m>
                  <m:oMath xmlns:m="http://schemas.openxmlformats.org/officeDocument/2006/math">
                    <m:r>
                      <a:rPr kumimoji="1" lang="en-US" altLang="zh-CN" sz="2400" i="1">
                        <a:latin typeface="Cambria Math" panose="02040503050406030204" pitchFamily="18" charset="0"/>
                        <a:ea typeface="Cambria Math" panose="02040503050406030204" pitchFamily="18" charset="0"/>
                      </a:rPr>
                      <m:t>𝐻</m:t>
                    </m:r>
                    <m:r>
                      <m:rPr>
                        <m:nor/>
                      </m:rPr>
                      <a:rPr kumimoji="1" lang="en-US" altLang="zh-CN" sz="2400">
                        <a:latin typeface="Cambria Math" panose="02040503050406030204" pitchFamily="18" charset="0"/>
                        <a:ea typeface="Cambria Math" panose="02040503050406030204" pitchFamily="18" charset="0"/>
                      </a:rPr>
                      <m:t>(</m:t>
                    </m:r>
                    <m:sSup>
                      <m:sSupPr>
                        <m:ctrlPr>
                          <a:rPr kumimoji="1" lang="en-US" altLang="zh-CN" sz="2400" i="1">
                            <a:latin typeface="Cambria Math" panose="02040503050406030204" pitchFamily="18" charset="0"/>
                          </a:rPr>
                        </m:ctrlPr>
                      </m:sSupPr>
                      <m:e>
                        <m:r>
                          <a:rPr kumimoji="1" lang="en-US" altLang="zh-CN" sz="2400" i="1">
                            <a:latin typeface="Cambria Math"/>
                          </a:rPr>
                          <m:t>𝑥</m:t>
                        </m:r>
                      </m:e>
                      <m:sup>
                        <m:r>
                          <a:rPr kumimoji="1" lang="en-US" altLang="zh-CN" sz="2400" i="1">
                            <a:latin typeface="Cambria Math"/>
                          </a:rPr>
                          <m:t>𝑘</m:t>
                        </m:r>
                        <m:r>
                          <a:rPr kumimoji="1" lang="en-US" altLang="zh-CN" sz="2400" i="1">
                            <a:latin typeface="Cambria Math"/>
                          </a:rPr>
                          <m:t>+1</m:t>
                        </m:r>
                      </m:sup>
                    </m:sSup>
                    <m:r>
                      <m:rPr>
                        <m:nor/>
                      </m:rPr>
                      <a:rPr kumimoji="1" lang="en-US" altLang="zh-CN" sz="2400">
                        <a:latin typeface="Cambria Math" panose="02040503050406030204" pitchFamily="18" charset="0"/>
                        <a:ea typeface="Cambria Math" panose="02040503050406030204" pitchFamily="18" charset="0"/>
                      </a:rPr>
                      <m:t>)</m:t>
                    </m:r>
                    <m:r>
                      <m:rPr>
                        <m:nor/>
                      </m:rPr>
                      <a:rPr kumimoji="1" lang="en-US" altLang="zh-CN" sz="2400" dirty="0">
                        <a:ea typeface="Cambria Math" panose="02040503050406030204" pitchFamily="18" charset="0"/>
                      </a:rPr>
                      <m:t> </m:t>
                    </m:r>
                    <m:d>
                      <m:dPr>
                        <m:ctrlPr>
                          <a:rPr kumimoji="1"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𝑥</m:t>
                            </m:r>
                          </m:e>
                          <m:sup>
                            <m:r>
                              <a:rPr lang="en-US" altLang="zh-CN" sz="2400" i="1">
                                <a:latin typeface="Cambria Math"/>
                              </a:rPr>
                              <m:t>𝑘</m:t>
                            </m:r>
                          </m:sup>
                        </m:sSup>
                        <m:r>
                          <a:rPr kumimoji="1" lang="en-US" altLang="zh-CN" sz="2400" i="1">
                            <a:latin typeface="Cambria Math" panose="02040503050406030204" pitchFamily="18" charset="0"/>
                            <a:ea typeface="Cambria Math" panose="02040503050406030204" pitchFamily="18" charset="0"/>
                          </a:rPr>
                          <m:t>−</m:t>
                        </m:r>
                        <m:sSup>
                          <m:sSupPr>
                            <m:ctrlPr>
                              <a:rPr kumimoji="1" lang="en-US" altLang="zh-CN" sz="2400" i="1">
                                <a:latin typeface="Cambria Math" panose="02040503050406030204" pitchFamily="18" charset="0"/>
                              </a:rPr>
                            </m:ctrlPr>
                          </m:sSupPr>
                          <m:e>
                            <m:r>
                              <a:rPr kumimoji="1" lang="en-US" altLang="zh-CN" sz="2400" i="1">
                                <a:latin typeface="Cambria Math"/>
                              </a:rPr>
                              <m:t>𝑥</m:t>
                            </m:r>
                          </m:e>
                          <m:sup>
                            <m:r>
                              <a:rPr kumimoji="1" lang="en-US" altLang="zh-CN" sz="2400" i="1">
                                <a:latin typeface="Cambria Math"/>
                              </a:rPr>
                              <m:t>𝑘</m:t>
                            </m:r>
                            <m:r>
                              <a:rPr kumimoji="1" lang="en-US" altLang="zh-CN" sz="2400" i="1">
                                <a:latin typeface="Cambria Math"/>
                              </a:rPr>
                              <m:t>+1</m:t>
                            </m:r>
                          </m:sup>
                        </m:sSup>
                      </m:e>
                    </m:d>
                  </m:oMath>
                </a14:m>
                <a:endParaRPr lang="en-US" altLang="zh-CN" sz="2400" dirty="0"/>
              </a:p>
              <a:p>
                <a:pPr marL="0" indent="0">
                  <a:buNone/>
                </a:pPr>
                <a14:m>
                  <m:oMath xmlns:m="http://schemas.openxmlformats.org/officeDocument/2006/math">
                    <m:r>
                      <a:rPr lang="en-US" altLang="zh-CN" sz="2400" i="1">
                        <a:latin typeface="Cambria Math"/>
                      </a:rPr>
                      <m:t>𝑔</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𝑥</m:t>
                            </m:r>
                          </m:e>
                          <m:sup>
                            <m:r>
                              <a:rPr lang="en-US" altLang="zh-CN" sz="2400" i="1">
                                <a:latin typeface="Cambria Math"/>
                              </a:rPr>
                              <m:t>𝑘</m:t>
                            </m:r>
                            <m:r>
                              <a:rPr lang="en-US" altLang="zh-CN" sz="2400" b="0" i="1" smtClean="0">
                                <a:latin typeface="Cambria Math"/>
                              </a:rPr>
                              <m:t>+1</m:t>
                            </m:r>
                          </m:sup>
                        </m:sSup>
                      </m:e>
                    </m:d>
                    <m:r>
                      <a:rPr lang="en-US" altLang="zh-CN" sz="2400" b="0" i="1" smtClean="0">
                        <a:latin typeface="Cambria Math"/>
                      </a:rPr>
                      <m:t>−</m:t>
                    </m:r>
                    <m:r>
                      <a:rPr lang="en-US" altLang="zh-CN" sz="2400" i="1" smtClean="0">
                        <a:latin typeface="Cambria Math"/>
                      </a:rPr>
                      <m:t> </m:t>
                    </m:r>
                    <m:r>
                      <a:rPr lang="en-US" altLang="zh-CN" sz="2400" i="1">
                        <a:latin typeface="Cambria Math"/>
                        <a:ea typeface="Cambria Math"/>
                      </a:rPr>
                      <m:t>𝑔</m:t>
                    </m:r>
                    <m:d>
                      <m:dPr>
                        <m:ctrlPr>
                          <a:rPr lang="en-US" altLang="zh-CN" sz="2400" i="1">
                            <a:latin typeface="Cambria Math" panose="02040503050406030204" pitchFamily="18" charset="0"/>
                            <a:ea typeface="Cambria Math"/>
                          </a:rPr>
                        </m:ctrlPr>
                      </m:dPr>
                      <m:e>
                        <m:sSup>
                          <m:sSupPr>
                            <m:ctrlPr>
                              <a:rPr lang="en-US" altLang="zh-CN" sz="2400" i="1">
                                <a:latin typeface="Cambria Math" panose="02040503050406030204" pitchFamily="18" charset="0"/>
                                <a:ea typeface="Cambria Math"/>
                              </a:rPr>
                            </m:ctrlPr>
                          </m:sSupPr>
                          <m:e>
                            <m:r>
                              <a:rPr lang="en-US" altLang="zh-CN" sz="2400" i="1">
                                <a:latin typeface="Cambria Math"/>
                                <a:ea typeface="Cambria Math"/>
                              </a:rPr>
                              <m:t>𝑥</m:t>
                            </m:r>
                          </m:e>
                          <m:sup>
                            <m:r>
                              <a:rPr lang="en-US" altLang="zh-CN" sz="2400" i="1">
                                <a:latin typeface="Cambria Math"/>
                                <a:ea typeface="Cambria Math"/>
                              </a:rPr>
                              <m:t>𝑘</m:t>
                            </m:r>
                          </m:sup>
                        </m:sSup>
                      </m:e>
                    </m:d>
                  </m:oMath>
                </a14:m>
                <a:r>
                  <a:rPr lang="en-US" altLang="zh-CN" sz="2400" dirty="0"/>
                  <a:t> </a:t>
                </a:r>
                <a14:m>
                  <m:oMath xmlns:m="http://schemas.openxmlformats.org/officeDocument/2006/math">
                    <m:r>
                      <a:rPr lang="en-US" altLang="zh-CN" sz="2400" i="1">
                        <a:latin typeface="Cambria Math"/>
                      </a:rPr>
                      <m:t>≈</m:t>
                    </m:r>
                  </m:oMath>
                </a14:m>
                <a:r>
                  <a:rPr kumimoji="1" lang="en-US" altLang="zh-CN" sz="2400" dirty="0">
                    <a:ea typeface="Cambria Math" panose="02040503050406030204" pitchFamily="18" charset="0"/>
                  </a:rPr>
                  <a:t> </a:t>
                </a:r>
                <a14:m>
                  <m:oMath xmlns:m="http://schemas.openxmlformats.org/officeDocument/2006/math">
                    <m:r>
                      <a:rPr kumimoji="1" lang="en-US" altLang="zh-CN" sz="2400" i="1">
                        <a:latin typeface="Cambria Math" panose="02040503050406030204" pitchFamily="18" charset="0"/>
                        <a:ea typeface="Cambria Math" panose="02040503050406030204" pitchFamily="18" charset="0"/>
                      </a:rPr>
                      <m:t>𝐻</m:t>
                    </m:r>
                    <m:r>
                      <m:rPr>
                        <m:nor/>
                      </m:rPr>
                      <a:rPr kumimoji="1" lang="en-US" altLang="zh-CN" sz="2400">
                        <a:latin typeface="Cambria Math" panose="02040503050406030204" pitchFamily="18" charset="0"/>
                        <a:ea typeface="Cambria Math" panose="02040503050406030204" pitchFamily="18" charset="0"/>
                      </a:rPr>
                      <m:t>(</m:t>
                    </m:r>
                    <m:sSup>
                      <m:sSupPr>
                        <m:ctrlPr>
                          <a:rPr kumimoji="1" lang="en-US" altLang="zh-CN" sz="2400" i="1">
                            <a:latin typeface="Cambria Math" panose="02040503050406030204" pitchFamily="18" charset="0"/>
                          </a:rPr>
                        </m:ctrlPr>
                      </m:sSupPr>
                      <m:e>
                        <m:r>
                          <a:rPr kumimoji="1" lang="en-US" altLang="zh-CN" sz="2400" i="1">
                            <a:latin typeface="Cambria Math"/>
                          </a:rPr>
                          <m:t>𝑥</m:t>
                        </m:r>
                      </m:e>
                      <m:sup>
                        <m:r>
                          <a:rPr kumimoji="1" lang="en-US" altLang="zh-CN" sz="2400" i="1">
                            <a:latin typeface="Cambria Math"/>
                          </a:rPr>
                          <m:t>𝑘</m:t>
                        </m:r>
                        <m:r>
                          <a:rPr kumimoji="1" lang="en-US" altLang="zh-CN" sz="2400" i="1">
                            <a:latin typeface="Cambria Math"/>
                          </a:rPr>
                          <m:t>+1</m:t>
                        </m:r>
                      </m:sup>
                    </m:sSup>
                    <m:r>
                      <m:rPr>
                        <m:nor/>
                      </m:rPr>
                      <a:rPr kumimoji="1" lang="en-US" altLang="zh-CN" sz="2400">
                        <a:latin typeface="Cambria Math" panose="02040503050406030204" pitchFamily="18" charset="0"/>
                        <a:ea typeface="Cambria Math" panose="02040503050406030204" pitchFamily="18" charset="0"/>
                      </a:rPr>
                      <m:t>)</m:t>
                    </m:r>
                    <m:r>
                      <m:rPr>
                        <m:nor/>
                      </m:rPr>
                      <a:rPr kumimoji="1" lang="en-US" altLang="zh-CN" sz="2400" dirty="0">
                        <a:ea typeface="Cambria Math" panose="02040503050406030204" pitchFamily="18" charset="0"/>
                      </a:rPr>
                      <m:t> </m:t>
                    </m:r>
                    <m:d>
                      <m:dPr>
                        <m:ctrlPr>
                          <a:rPr kumimoji="1" lang="en-US" altLang="zh-CN" sz="2400" i="1">
                            <a:latin typeface="Cambria Math" panose="02040503050406030204" pitchFamily="18" charset="0"/>
                            <a:ea typeface="Cambria Math" panose="02040503050406030204" pitchFamily="18" charset="0"/>
                          </a:rPr>
                        </m:ctrlPr>
                      </m:dPr>
                      <m:e>
                        <m:sSup>
                          <m:sSupPr>
                            <m:ctrlPr>
                              <a:rPr kumimoji="1" lang="en-US" altLang="zh-CN" sz="2400" i="1">
                                <a:latin typeface="Cambria Math" panose="02040503050406030204" pitchFamily="18" charset="0"/>
                              </a:rPr>
                            </m:ctrlPr>
                          </m:sSupPr>
                          <m:e>
                            <m:r>
                              <a:rPr kumimoji="1" lang="en-US" altLang="zh-CN" sz="2400" i="1">
                                <a:latin typeface="Cambria Math"/>
                              </a:rPr>
                              <m:t>𝑥</m:t>
                            </m:r>
                          </m:e>
                          <m:sup>
                            <m:r>
                              <a:rPr kumimoji="1" lang="en-US" altLang="zh-CN" sz="2400" i="1">
                                <a:latin typeface="Cambria Math"/>
                              </a:rPr>
                              <m:t>𝑘</m:t>
                            </m:r>
                            <m:r>
                              <a:rPr kumimoji="1" lang="en-US" altLang="zh-CN" sz="2400" i="1">
                                <a:latin typeface="Cambria Math"/>
                              </a:rPr>
                              <m:t>+1</m:t>
                            </m:r>
                          </m:sup>
                        </m:sSup>
                        <m:r>
                          <a:rPr kumimoji="1" lang="en-US" altLang="zh-CN" sz="2400" b="0" i="1" smtClean="0">
                            <a:latin typeface="Cambria Math"/>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a:rPr>
                              <m:t>𝑥</m:t>
                            </m:r>
                          </m:e>
                          <m:sup>
                            <m:r>
                              <a:rPr lang="en-US" altLang="zh-CN" sz="2400" i="1">
                                <a:latin typeface="Cambria Math"/>
                              </a:rPr>
                              <m:t>𝑘</m:t>
                            </m:r>
                          </m:sup>
                        </m:sSup>
                      </m:e>
                    </m:d>
                  </m:oMath>
                </a14:m>
                <a:endParaRPr lang="en-US" altLang="zh-CN" sz="2400" dirty="0"/>
              </a:p>
              <a:p>
                <a:pPr marL="0" indent="0">
                  <a:buNone/>
                </a:pPr>
                <a:endParaRPr lang="en-US" altLang="zh-CN" sz="2400" dirty="0"/>
              </a:p>
              <a:p>
                <a:pPr marL="0" indent="0">
                  <a:buNone/>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11039946" cy="4351338"/>
              </a:xfrm>
              <a:blipFill rotWithShape="1">
                <a:blip r:embed="rId2"/>
                <a:stretch>
                  <a:fillRect l="-994" t="-2381"/>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14:m>
                  <m:oMath xmlns:m="http://schemas.openxmlformats.org/officeDocument/2006/math">
                    <m:r>
                      <a:rPr lang="en-US" altLang="zh-CN" i="1" smtClean="0">
                        <a:latin typeface="Cambria Math"/>
                      </a:rPr>
                      <m:t>𝑔</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𝑥</m:t>
                            </m:r>
                          </m:e>
                          <m:sup>
                            <m:r>
                              <a:rPr lang="en-US" altLang="zh-CN" i="1">
                                <a:latin typeface="Cambria Math"/>
                              </a:rPr>
                              <m:t>𝑘</m:t>
                            </m:r>
                            <m:r>
                              <a:rPr lang="en-US" altLang="zh-CN" i="1">
                                <a:latin typeface="Cambria Math"/>
                              </a:rPr>
                              <m:t>+1</m:t>
                            </m:r>
                          </m:sup>
                        </m:sSup>
                      </m:e>
                    </m:d>
                    <m:r>
                      <a:rPr lang="en-US" altLang="zh-CN" i="1">
                        <a:latin typeface="Cambria Math"/>
                      </a:rPr>
                      <m:t>− </m:t>
                    </m:r>
                    <m:r>
                      <a:rPr lang="en-US" altLang="zh-CN" i="1">
                        <a:latin typeface="Cambria Math"/>
                        <a:ea typeface="Cambria Math"/>
                      </a:rPr>
                      <m:t>𝑔</m:t>
                    </m:r>
                    <m:d>
                      <m:dPr>
                        <m:ctrlPr>
                          <a:rPr lang="en-US" altLang="zh-CN" i="1">
                            <a:latin typeface="Cambria Math" panose="02040503050406030204" pitchFamily="18" charset="0"/>
                            <a:ea typeface="Cambria Math"/>
                          </a:rPr>
                        </m:ctrlPr>
                      </m:dPr>
                      <m:e>
                        <m:sSup>
                          <m:sSupPr>
                            <m:ctrlPr>
                              <a:rPr lang="en-US" altLang="zh-CN" i="1">
                                <a:latin typeface="Cambria Math" panose="02040503050406030204" pitchFamily="18" charset="0"/>
                                <a:ea typeface="Cambria Math"/>
                              </a:rPr>
                            </m:ctrlPr>
                          </m:sSupPr>
                          <m:e>
                            <m:r>
                              <a:rPr lang="en-US" altLang="zh-CN" i="1">
                                <a:latin typeface="Cambria Math"/>
                                <a:ea typeface="Cambria Math"/>
                              </a:rPr>
                              <m:t>𝑥</m:t>
                            </m:r>
                          </m:e>
                          <m:sup>
                            <m:r>
                              <a:rPr lang="en-US" altLang="zh-CN" i="1">
                                <a:latin typeface="Cambria Math"/>
                                <a:ea typeface="Cambria Math"/>
                              </a:rPr>
                              <m:t>𝑘</m:t>
                            </m:r>
                          </m:sup>
                        </m:sSup>
                      </m:e>
                    </m:d>
                  </m:oMath>
                </a14:m>
                <a:r>
                  <a:rPr lang="en-US" altLang="zh-CN" dirty="0"/>
                  <a:t> </a:t>
                </a:r>
                <a14:m>
                  <m:oMath xmlns:m="http://schemas.openxmlformats.org/officeDocument/2006/math">
                    <m:r>
                      <a:rPr lang="en-US" altLang="zh-CN" i="1">
                        <a:latin typeface="Cambria Math"/>
                      </a:rPr>
                      <m:t>≈</m:t>
                    </m:r>
                  </m:oMath>
                </a14:m>
                <a:r>
                  <a:rPr kumimoji="1" lang="en-US" altLang="zh-CN" dirty="0">
                    <a:ea typeface="Cambria Math" panose="02040503050406030204" pitchFamily="18" charset="0"/>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𝐻</m:t>
                    </m:r>
                    <m:r>
                      <m:rPr>
                        <m:nor/>
                      </m:rPr>
                      <a:rPr kumimoji="1" lang="en-US" altLang="zh-CN">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a:rPr>
                          <m:t>𝑥</m:t>
                        </m:r>
                      </m:e>
                      <m:sup>
                        <m:r>
                          <a:rPr kumimoji="1" lang="en-US" altLang="zh-CN" i="1">
                            <a:latin typeface="Cambria Math"/>
                          </a:rPr>
                          <m:t>𝑘</m:t>
                        </m:r>
                        <m:r>
                          <a:rPr kumimoji="1" lang="en-US" altLang="zh-CN" i="1">
                            <a:latin typeface="Cambria Math"/>
                          </a:rPr>
                          <m:t>+1</m:t>
                        </m:r>
                      </m:sup>
                    </m:sSup>
                    <m:r>
                      <m:rPr>
                        <m:nor/>
                      </m:rPr>
                      <a:rPr kumimoji="1" lang="en-US" altLang="zh-CN">
                        <a:latin typeface="Cambria Math" panose="02040503050406030204" pitchFamily="18" charset="0"/>
                        <a:ea typeface="Cambria Math" panose="02040503050406030204" pitchFamily="18" charset="0"/>
                      </a:rPr>
                      <m:t>)</m:t>
                    </m:r>
                    <m:r>
                      <m:rPr>
                        <m:nor/>
                      </m:rPr>
                      <a:rPr kumimoji="1" lang="en-US" altLang="zh-CN" dirty="0">
                        <a:ea typeface="Cambria Math" panose="02040503050406030204" pitchFamily="18" charset="0"/>
                      </a:rPr>
                      <m:t> </m:t>
                    </m:r>
                    <m:d>
                      <m:dPr>
                        <m:ctrlPr>
                          <a:rPr kumimoji="1" lang="en-US" altLang="zh-CN" i="1">
                            <a:latin typeface="Cambria Math" panose="02040503050406030204" pitchFamily="18" charset="0"/>
                            <a:ea typeface="Cambria Math" panose="02040503050406030204" pitchFamily="18" charset="0"/>
                          </a:rPr>
                        </m:ctrlPr>
                      </m:dPr>
                      <m:e>
                        <m:sSup>
                          <m:sSupPr>
                            <m:ctrlPr>
                              <a:rPr kumimoji="1" lang="en-US" altLang="zh-CN" i="1">
                                <a:latin typeface="Cambria Math" panose="02040503050406030204" pitchFamily="18" charset="0"/>
                              </a:rPr>
                            </m:ctrlPr>
                          </m:sSupPr>
                          <m:e>
                            <m:r>
                              <a:rPr kumimoji="1" lang="en-US" altLang="zh-CN" i="1">
                                <a:latin typeface="Cambria Math"/>
                              </a:rPr>
                              <m:t>𝑥</m:t>
                            </m:r>
                          </m:e>
                          <m:sup>
                            <m:r>
                              <a:rPr kumimoji="1" lang="en-US" altLang="zh-CN" i="1">
                                <a:latin typeface="Cambria Math"/>
                              </a:rPr>
                              <m:t>𝑘</m:t>
                            </m:r>
                            <m:r>
                              <a:rPr kumimoji="1" lang="en-US" altLang="zh-CN" i="1">
                                <a:latin typeface="Cambria Math"/>
                              </a:rPr>
                              <m:t>+1</m:t>
                            </m:r>
                          </m:sup>
                        </m:sSup>
                        <m:r>
                          <a:rPr kumimoji="1" lang="en-US" altLang="zh-CN" i="1">
                            <a:latin typeface="Cambria Math"/>
                            <a:ea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a:rPr>
                              <m:t>𝑥</m:t>
                            </m:r>
                          </m:e>
                          <m:sup>
                            <m:r>
                              <a:rPr lang="en-US" altLang="zh-CN" i="1">
                                <a:latin typeface="Cambria Math"/>
                              </a:rPr>
                              <m:t>𝑘</m:t>
                            </m:r>
                          </m:sup>
                        </m:sSup>
                      </m:e>
                    </m:d>
                  </m:oMath>
                </a14:m>
                <a:endParaRPr lang="en-US" altLang="zh-CN" dirty="0"/>
              </a:p>
              <a:p>
                <a:r>
                  <a:rPr lang="zh-CN" altLang="en-US" dirty="0"/>
                  <a:t>令</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a:rPr>
                          <m:t>𝑠</m:t>
                        </m:r>
                      </m:e>
                      <m:sup>
                        <m:r>
                          <a:rPr lang="en-US" altLang="zh-CN" b="0" i="1" smtClean="0">
                            <a:latin typeface="Cambria Math"/>
                          </a:rPr>
                          <m:t>𝑘</m:t>
                        </m:r>
                      </m:sup>
                    </m:sSup>
                    <m:r>
                      <a:rPr lang="en-US" altLang="zh-CN" b="0" i="1" smtClean="0">
                        <a:latin typeface="Cambria Math"/>
                      </a:rPr>
                      <m:t>=</m:t>
                    </m:r>
                    <m:sSup>
                      <m:sSupPr>
                        <m:ctrlPr>
                          <a:rPr kumimoji="1" lang="en-US" altLang="zh-CN" i="1">
                            <a:latin typeface="Cambria Math" panose="02040503050406030204" pitchFamily="18" charset="0"/>
                          </a:rPr>
                        </m:ctrlPr>
                      </m:sSupPr>
                      <m:e>
                        <m:r>
                          <a:rPr kumimoji="1" lang="en-US" altLang="zh-CN" i="1">
                            <a:latin typeface="Cambria Math"/>
                          </a:rPr>
                          <m:t>𝑥</m:t>
                        </m:r>
                      </m:e>
                      <m:sup>
                        <m:r>
                          <a:rPr kumimoji="1" lang="en-US" altLang="zh-CN" i="1">
                            <a:latin typeface="Cambria Math"/>
                          </a:rPr>
                          <m:t>𝑘</m:t>
                        </m:r>
                        <m:r>
                          <a:rPr kumimoji="1" lang="en-US" altLang="zh-CN" i="1">
                            <a:latin typeface="Cambria Math"/>
                          </a:rPr>
                          <m:t>+1</m:t>
                        </m:r>
                      </m:sup>
                    </m:sSup>
                    <m:r>
                      <a:rPr kumimoji="1" lang="en-US" altLang="zh-CN" i="1">
                        <a:latin typeface="Cambria Math"/>
                        <a:ea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a:rPr>
                          <m:t>𝑥</m:t>
                        </m:r>
                      </m:e>
                      <m:sup>
                        <m:r>
                          <a:rPr lang="en-US" altLang="zh-CN" i="1">
                            <a:latin typeface="Cambria Math"/>
                          </a:rPr>
                          <m:t>𝑘</m:t>
                        </m:r>
                      </m:sup>
                    </m:sSup>
                  </m:oMath>
                </a14:m>
                <a:r>
                  <a:rPr lang="zh-CN" altLang="en-US" dirty="0"/>
                  <a:t>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a:rPr>
                          <m:t>𝑦</m:t>
                        </m:r>
                      </m:e>
                      <m:sup>
                        <m:r>
                          <a:rPr lang="en-US" altLang="zh-CN" i="1">
                            <a:latin typeface="Cambria Math"/>
                          </a:rPr>
                          <m:t>𝑘</m:t>
                        </m:r>
                      </m:sup>
                    </m:sSup>
                    <m:r>
                      <a:rPr lang="en-US" altLang="zh-CN" b="0" i="1" smtClean="0">
                        <a:latin typeface="Cambria Math"/>
                      </a:rPr>
                      <m:t>=</m:t>
                    </m:r>
                  </m:oMath>
                </a14:m>
                <a:r>
                  <a:rPr lang="en-US" altLang="zh-CN" dirty="0"/>
                  <a:t> </a:t>
                </a:r>
                <a14:m>
                  <m:oMath xmlns:m="http://schemas.openxmlformats.org/officeDocument/2006/math">
                    <m:r>
                      <a:rPr lang="en-US" altLang="zh-CN" i="1">
                        <a:latin typeface="Cambria Math"/>
                      </a:rPr>
                      <m:t>𝑔</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𝑥</m:t>
                            </m:r>
                          </m:e>
                          <m:sup>
                            <m:r>
                              <a:rPr lang="en-US" altLang="zh-CN" i="1">
                                <a:latin typeface="Cambria Math"/>
                              </a:rPr>
                              <m:t>𝑘</m:t>
                            </m:r>
                            <m:r>
                              <a:rPr lang="en-US" altLang="zh-CN" i="1">
                                <a:latin typeface="Cambria Math"/>
                              </a:rPr>
                              <m:t>+1</m:t>
                            </m:r>
                          </m:sup>
                        </m:sSup>
                      </m:e>
                    </m:d>
                    <m:r>
                      <a:rPr lang="en-US" altLang="zh-CN" i="1">
                        <a:latin typeface="Cambria Math"/>
                      </a:rPr>
                      <m:t>− </m:t>
                    </m:r>
                    <m:r>
                      <a:rPr lang="en-US" altLang="zh-CN" i="1">
                        <a:latin typeface="Cambria Math"/>
                        <a:ea typeface="Cambria Math"/>
                      </a:rPr>
                      <m:t>𝑔</m:t>
                    </m:r>
                    <m:d>
                      <m:dPr>
                        <m:ctrlPr>
                          <a:rPr lang="en-US" altLang="zh-CN" i="1">
                            <a:latin typeface="Cambria Math" panose="02040503050406030204" pitchFamily="18" charset="0"/>
                            <a:ea typeface="Cambria Math"/>
                          </a:rPr>
                        </m:ctrlPr>
                      </m:dPr>
                      <m:e>
                        <m:sSup>
                          <m:sSupPr>
                            <m:ctrlPr>
                              <a:rPr lang="en-US" altLang="zh-CN" i="1">
                                <a:latin typeface="Cambria Math" panose="02040503050406030204" pitchFamily="18" charset="0"/>
                                <a:ea typeface="Cambria Math"/>
                              </a:rPr>
                            </m:ctrlPr>
                          </m:sSupPr>
                          <m:e>
                            <m:r>
                              <a:rPr lang="en-US" altLang="zh-CN" i="1">
                                <a:latin typeface="Cambria Math"/>
                                <a:ea typeface="Cambria Math"/>
                              </a:rPr>
                              <m:t>𝑥</m:t>
                            </m:r>
                          </m:e>
                          <m:sup>
                            <m:r>
                              <a:rPr lang="en-US" altLang="zh-CN" i="1">
                                <a:latin typeface="Cambria Math"/>
                                <a:ea typeface="Cambria Math"/>
                              </a:rPr>
                              <m:t>𝑘</m:t>
                            </m:r>
                          </m:sup>
                        </m:sSup>
                      </m:e>
                    </m:d>
                  </m:oMath>
                </a14:m>
                <a:r>
                  <a:rPr lang="en-US" altLang="zh-CN" dirty="0"/>
                  <a:t> </a:t>
                </a:r>
              </a:p>
              <a:p>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a:rPr>
                          <m:t>𝑦</m:t>
                        </m:r>
                      </m:e>
                      <m:sup>
                        <m:r>
                          <a:rPr lang="en-US" altLang="zh-CN" b="0" i="1" smtClean="0">
                            <a:latin typeface="Cambria Math"/>
                          </a:rPr>
                          <m:t>𝑘</m:t>
                        </m:r>
                      </m:sup>
                    </m:sSup>
                    <m:r>
                      <a:rPr lang="en-US" altLang="zh-CN" i="1" smtClean="0">
                        <a:latin typeface="Cambria Math"/>
                        <a:ea typeface="Cambria Math"/>
                      </a:rPr>
                      <m:t>≈</m:t>
                    </m:r>
                  </m:oMath>
                </a14:m>
                <a:r>
                  <a:rPr kumimoji="1" lang="en-US" altLang="zh-CN" dirty="0">
                    <a:ea typeface="Cambria Math" panose="02040503050406030204" pitchFamily="18" charset="0"/>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𝐻</m:t>
                    </m:r>
                    <m:r>
                      <m:rPr>
                        <m:nor/>
                      </m:rPr>
                      <a:rPr kumimoji="1" lang="en-US" altLang="zh-CN">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a:rPr>
                          <m:t>𝑥</m:t>
                        </m:r>
                      </m:e>
                      <m:sup>
                        <m:r>
                          <a:rPr kumimoji="1" lang="en-US" altLang="zh-CN" i="1">
                            <a:latin typeface="Cambria Math"/>
                          </a:rPr>
                          <m:t>𝑘</m:t>
                        </m:r>
                        <m:r>
                          <a:rPr kumimoji="1" lang="en-US" altLang="zh-CN" i="1">
                            <a:latin typeface="Cambria Math"/>
                          </a:rPr>
                          <m:t>+1</m:t>
                        </m:r>
                      </m:sup>
                    </m:sSup>
                    <m:r>
                      <m:rPr>
                        <m:nor/>
                      </m:rPr>
                      <a:rPr kumimoji="1" lang="en-US" altLang="zh-CN">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a:rPr>
                          <m:t>𝑠</m:t>
                        </m:r>
                      </m:e>
                      <m:sup>
                        <m:r>
                          <a:rPr lang="en-US" altLang="zh-CN" i="1">
                            <a:latin typeface="Cambria Math"/>
                          </a:rPr>
                          <m:t>𝑘</m:t>
                        </m:r>
                      </m:sup>
                    </m:sSup>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a:rPr>
                          <m:t>𝑠</m:t>
                        </m:r>
                      </m:e>
                      <m:sup>
                        <m:r>
                          <a:rPr lang="en-US" altLang="zh-CN" i="1">
                            <a:latin typeface="Cambria Math"/>
                          </a:rPr>
                          <m:t>𝑘</m:t>
                        </m:r>
                      </m:sup>
                    </m:sSup>
                    <m:r>
                      <a:rPr lang="en-US" altLang="zh-CN" i="1">
                        <a:latin typeface="Cambria Math"/>
                        <a:ea typeface="Cambria Math"/>
                      </a:rPr>
                      <m:t>≈</m:t>
                    </m:r>
                    <m:sSup>
                      <m:sSupPr>
                        <m:ctrlPr>
                          <a:rPr lang="en-US" altLang="zh-CN" i="1" smtClean="0">
                            <a:latin typeface="Cambria Math" panose="02040503050406030204" pitchFamily="18" charset="0"/>
                            <a:ea typeface="Cambria Math"/>
                          </a:rPr>
                        </m:ctrlPr>
                      </m:sSupPr>
                      <m:e>
                        <m:r>
                          <a:rPr kumimoji="1" lang="en-US" altLang="zh-CN" i="1">
                            <a:latin typeface="Cambria Math" panose="02040503050406030204" pitchFamily="18" charset="0"/>
                            <a:ea typeface="Cambria Math" panose="02040503050406030204" pitchFamily="18" charset="0"/>
                          </a:rPr>
                          <m:t>𝐻</m:t>
                        </m:r>
                        <m:r>
                          <m:rPr>
                            <m:nor/>
                          </m:rPr>
                          <a:rPr kumimoji="1" lang="en-US" altLang="zh-CN">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a:rPr>
                              <m:t>𝑥</m:t>
                            </m:r>
                          </m:e>
                          <m:sup>
                            <m:r>
                              <a:rPr kumimoji="1" lang="en-US" altLang="zh-CN" i="1">
                                <a:latin typeface="Cambria Math"/>
                              </a:rPr>
                              <m:t>𝑘</m:t>
                            </m:r>
                            <m:r>
                              <a:rPr kumimoji="1" lang="en-US" altLang="zh-CN" i="1">
                                <a:latin typeface="Cambria Math"/>
                              </a:rPr>
                              <m:t>+1</m:t>
                            </m:r>
                          </m:sup>
                        </m:sSup>
                        <m:r>
                          <a:rPr kumimoji="1" lang="en-US" altLang="zh-CN" b="0" i="1" smtClean="0">
                            <a:latin typeface="Cambria Math"/>
                          </a:rPr>
                          <m:t>)</m:t>
                        </m:r>
                      </m:e>
                      <m:sup>
                        <m:r>
                          <a:rPr lang="en-US" altLang="zh-CN" b="0" i="1" smtClean="0">
                            <a:latin typeface="Cambria Math"/>
                            <a:ea typeface="Cambria Math"/>
                          </a:rPr>
                          <m:t>−1</m:t>
                        </m:r>
                      </m:sup>
                    </m:sSup>
                    <m:sSup>
                      <m:sSupPr>
                        <m:ctrlPr>
                          <a:rPr lang="en-US" altLang="zh-CN" i="1" smtClean="0">
                            <a:latin typeface="Cambria Math" panose="02040503050406030204" pitchFamily="18" charset="0"/>
                          </a:rPr>
                        </m:ctrlPr>
                      </m:sSupPr>
                      <m:e>
                        <m:r>
                          <a:rPr lang="en-US" altLang="zh-CN" b="0" i="1" smtClean="0">
                            <a:latin typeface="Cambria Math"/>
                          </a:rPr>
                          <m:t>𝑦</m:t>
                        </m:r>
                      </m:e>
                      <m:sup>
                        <m:r>
                          <a:rPr lang="en-US" altLang="zh-CN" i="1">
                            <a:latin typeface="Cambria Math"/>
                          </a:rPr>
                          <m:t>𝑘</m:t>
                        </m:r>
                      </m:sup>
                    </m:sSup>
                  </m:oMath>
                </a14:m>
                <a:endParaRPr lang="en-US" altLang="zh-CN" dirty="0"/>
              </a:p>
              <a:p>
                <a:endParaRPr lang="en-US" altLang="zh-CN" dirty="0"/>
              </a:p>
              <a:p>
                <a:pPr marL="0" indent="0">
                  <a:buNone/>
                </a:pPr>
                <a:r>
                  <a:rPr lang="zh-CN" altLang="en-US" b="1" dirty="0">
                    <a:solidFill>
                      <a:srgbClr val="FF0000"/>
                    </a:solidFill>
                  </a:rPr>
                  <a:t>拟牛顿条件：</a:t>
                </a:r>
                <a:endParaRPr lang="en-US" altLang="zh-CN" b="1" dirty="0">
                  <a:solidFill>
                    <a:srgbClr val="FF0000"/>
                  </a:solidFill>
                </a:endParaRPr>
              </a:p>
              <a:p>
                <a:pPr marL="0" indent="0">
                  <a:buNone/>
                </a:pPr>
                <a14:m>
                  <m:oMath xmlns:m="http://schemas.openxmlformats.org/officeDocument/2006/math">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𝒚</m:t>
                        </m:r>
                      </m:e>
                      <m:sup>
                        <m:r>
                          <a:rPr lang="en-US" altLang="zh-CN" b="1" i="1">
                            <a:solidFill>
                              <a:srgbClr val="FF0000"/>
                            </a:solidFill>
                            <a:latin typeface="Cambria Math"/>
                          </a:rPr>
                          <m:t>𝒌</m:t>
                        </m:r>
                      </m:sup>
                    </m:sSup>
                    <m:r>
                      <a:rPr lang="en-US" altLang="zh-CN" b="1" i="1" smtClean="0">
                        <a:solidFill>
                          <a:srgbClr val="FF0000"/>
                        </a:solidFill>
                        <a:latin typeface="Cambria Math"/>
                        <a:ea typeface="Cambria Math"/>
                      </a:rPr>
                      <m:t>=</m:t>
                    </m:r>
                    <m:r>
                      <a:rPr kumimoji="1" lang="en-US" altLang="zh-CN" b="1" i="1" dirty="0">
                        <a:solidFill>
                          <a:srgbClr val="FF0000"/>
                        </a:solidFill>
                        <a:latin typeface="Cambria Math"/>
                        <a:ea typeface="Cambria Math" panose="02040503050406030204" pitchFamily="18" charset="0"/>
                      </a:rPr>
                      <m:t>𝐁</m:t>
                    </m:r>
                    <m:r>
                      <m:rPr>
                        <m:nor/>
                      </m:rPr>
                      <a:rPr kumimoji="1" lang="en-US" altLang="zh-CN" b="1">
                        <a:solidFill>
                          <a:srgbClr val="FF0000"/>
                        </a:solidFill>
                        <a:latin typeface="Cambria Math" panose="02040503050406030204" pitchFamily="18" charset="0"/>
                        <a:ea typeface="Cambria Math" panose="02040503050406030204" pitchFamily="18" charset="0"/>
                      </a:rPr>
                      <m:t>(</m:t>
                    </m:r>
                    <m:sSup>
                      <m:sSupPr>
                        <m:ctrlPr>
                          <a:rPr kumimoji="1" lang="en-US" altLang="zh-CN" b="1" i="1">
                            <a:solidFill>
                              <a:srgbClr val="FF0000"/>
                            </a:solidFill>
                            <a:latin typeface="Cambria Math" panose="02040503050406030204" pitchFamily="18" charset="0"/>
                          </a:rPr>
                        </m:ctrlPr>
                      </m:sSupPr>
                      <m:e>
                        <m:r>
                          <a:rPr kumimoji="1" lang="en-US" altLang="zh-CN" b="1" i="1">
                            <a:solidFill>
                              <a:srgbClr val="FF0000"/>
                            </a:solidFill>
                            <a:latin typeface="Cambria Math"/>
                          </a:rPr>
                          <m:t>𝒙</m:t>
                        </m:r>
                      </m:e>
                      <m:sup>
                        <m:r>
                          <a:rPr kumimoji="1" lang="en-US" altLang="zh-CN" b="1" i="1">
                            <a:solidFill>
                              <a:srgbClr val="FF0000"/>
                            </a:solidFill>
                            <a:latin typeface="Cambria Math"/>
                          </a:rPr>
                          <m:t>𝒌</m:t>
                        </m:r>
                        <m:r>
                          <a:rPr kumimoji="1" lang="en-US" altLang="zh-CN" b="1" i="1">
                            <a:solidFill>
                              <a:srgbClr val="FF0000"/>
                            </a:solidFill>
                            <a:latin typeface="Cambria Math"/>
                          </a:rPr>
                          <m:t>+</m:t>
                        </m:r>
                        <m:r>
                          <a:rPr kumimoji="1" lang="en-US" altLang="zh-CN" b="1" i="1">
                            <a:solidFill>
                              <a:srgbClr val="FF0000"/>
                            </a:solidFill>
                            <a:latin typeface="Cambria Math"/>
                          </a:rPr>
                          <m:t>𝟏</m:t>
                        </m:r>
                      </m:sup>
                    </m:sSup>
                    <m:r>
                      <m:rPr>
                        <m:nor/>
                      </m:rPr>
                      <a:rPr kumimoji="1" lang="en-US" altLang="zh-CN" b="1">
                        <a:solidFill>
                          <a:srgbClr val="FF0000"/>
                        </a:solidFill>
                        <a:latin typeface="Cambria Math" panose="02040503050406030204" pitchFamily="18" charset="0"/>
                        <a:ea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𝒔</m:t>
                        </m:r>
                      </m:e>
                      <m:sup>
                        <m:r>
                          <a:rPr lang="en-US" altLang="zh-CN" b="1" i="1">
                            <a:solidFill>
                              <a:srgbClr val="FF0000"/>
                            </a:solidFill>
                            <a:latin typeface="Cambria Math"/>
                          </a:rPr>
                          <m:t>𝒌</m:t>
                        </m:r>
                      </m:sup>
                    </m:sSup>
                  </m:oMath>
                </a14:m>
                <a:r>
                  <a:rPr lang="en-US" altLang="zh-CN" b="1" dirty="0">
                    <a:solidFill>
                      <a:srgbClr val="FF0000"/>
                    </a:solidFill>
                  </a:rPr>
                  <a:t>, </a:t>
                </a:r>
                <a14:m>
                  <m:oMath xmlns:m="http://schemas.openxmlformats.org/officeDocument/2006/math">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𝒔</m:t>
                        </m:r>
                      </m:e>
                      <m:sup>
                        <m:r>
                          <a:rPr lang="en-US" altLang="zh-CN" b="1" i="1">
                            <a:solidFill>
                              <a:srgbClr val="FF0000"/>
                            </a:solidFill>
                            <a:latin typeface="Cambria Math"/>
                          </a:rPr>
                          <m:t>𝒌</m:t>
                        </m:r>
                      </m:sup>
                    </m:sSup>
                    <m:r>
                      <a:rPr lang="en-US" altLang="zh-CN" b="1" i="1" smtClean="0">
                        <a:solidFill>
                          <a:srgbClr val="FF0000"/>
                        </a:solidFill>
                        <a:latin typeface="Cambria Math"/>
                      </a:rPr>
                      <m:t>=</m:t>
                    </m:r>
                    <m:r>
                      <a:rPr kumimoji="1" lang="en-US" altLang="zh-CN" b="1" i="1">
                        <a:solidFill>
                          <a:srgbClr val="FF0000"/>
                        </a:solidFill>
                        <a:latin typeface="Cambria Math"/>
                        <a:ea typeface="Cambria Math" panose="02040503050406030204" pitchFamily="18" charset="0"/>
                      </a:rPr>
                      <m:t>𝑫</m:t>
                    </m:r>
                    <m:r>
                      <m:rPr>
                        <m:nor/>
                      </m:rPr>
                      <a:rPr kumimoji="1" lang="en-US" altLang="zh-CN" b="1">
                        <a:solidFill>
                          <a:srgbClr val="FF0000"/>
                        </a:solidFill>
                        <a:latin typeface="Cambria Math" panose="02040503050406030204" pitchFamily="18" charset="0"/>
                        <a:ea typeface="Cambria Math" panose="02040503050406030204" pitchFamily="18" charset="0"/>
                      </a:rPr>
                      <m:t>(</m:t>
                    </m:r>
                    <m:sSup>
                      <m:sSupPr>
                        <m:ctrlPr>
                          <a:rPr kumimoji="1" lang="en-US" altLang="zh-CN" b="1" i="1">
                            <a:solidFill>
                              <a:srgbClr val="FF0000"/>
                            </a:solidFill>
                            <a:latin typeface="Cambria Math" panose="02040503050406030204" pitchFamily="18" charset="0"/>
                          </a:rPr>
                        </m:ctrlPr>
                      </m:sSupPr>
                      <m:e>
                        <m:r>
                          <a:rPr kumimoji="1" lang="en-US" altLang="zh-CN" b="1" i="1">
                            <a:solidFill>
                              <a:srgbClr val="FF0000"/>
                            </a:solidFill>
                            <a:latin typeface="Cambria Math"/>
                          </a:rPr>
                          <m:t>𝒙</m:t>
                        </m:r>
                      </m:e>
                      <m:sup>
                        <m:r>
                          <a:rPr kumimoji="1" lang="en-US" altLang="zh-CN" b="1" i="1">
                            <a:solidFill>
                              <a:srgbClr val="FF0000"/>
                            </a:solidFill>
                            <a:latin typeface="Cambria Math"/>
                          </a:rPr>
                          <m:t>𝒌</m:t>
                        </m:r>
                        <m:r>
                          <a:rPr kumimoji="1" lang="en-US" altLang="zh-CN" b="1" i="1">
                            <a:solidFill>
                              <a:srgbClr val="FF0000"/>
                            </a:solidFill>
                            <a:latin typeface="Cambria Math"/>
                          </a:rPr>
                          <m:t>+</m:t>
                        </m:r>
                        <m:r>
                          <a:rPr kumimoji="1" lang="en-US" altLang="zh-CN" b="1" i="1">
                            <a:solidFill>
                              <a:srgbClr val="FF0000"/>
                            </a:solidFill>
                            <a:latin typeface="Cambria Math"/>
                          </a:rPr>
                          <m:t>𝟏</m:t>
                        </m:r>
                      </m:sup>
                    </m:sSup>
                    <m:r>
                      <a:rPr kumimoji="1" lang="en-US" altLang="zh-CN" b="1" i="1">
                        <a:solidFill>
                          <a:srgbClr val="FF0000"/>
                        </a:solidFill>
                        <a:latin typeface="Cambria Math"/>
                      </a:rPr>
                      <m:t>)</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𝒚</m:t>
                        </m:r>
                      </m:e>
                      <m:sup>
                        <m:r>
                          <a:rPr lang="en-US" altLang="zh-CN" b="1" i="1">
                            <a:solidFill>
                              <a:srgbClr val="FF0000"/>
                            </a:solidFill>
                            <a:latin typeface="Cambria Math"/>
                          </a:rPr>
                          <m:t>𝒌</m:t>
                        </m:r>
                      </m:sup>
                    </m:sSup>
                  </m:oMath>
                </a14:m>
                <a:endParaRPr lang="en-US" altLang="zh-CN" b="1" dirty="0">
                  <a:solidFill>
                    <a:srgbClr val="FF0000"/>
                  </a:solidFill>
                </a:endParaRPr>
              </a:p>
              <a:p>
                <a:pPr marL="0" indent="0">
                  <a:buNone/>
                </a:pPr>
                <a:r>
                  <a:rPr lang="en-US" altLang="zh-CN" b="1" dirty="0">
                    <a:solidFill>
                      <a:srgbClr val="FF0000"/>
                    </a:solidFill>
                  </a:rPr>
                  <a:t>B</a:t>
                </a:r>
                <a:r>
                  <a:rPr lang="zh-CN" altLang="en-US" b="1" dirty="0">
                    <a:solidFill>
                      <a:srgbClr val="FF0000"/>
                    </a:solidFill>
                  </a:rPr>
                  <a:t>近似</a:t>
                </a:r>
                <a:r>
                  <a:rPr lang="en-US" altLang="zh-CN" b="1" dirty="0">
                    <a:solidFill>
                      <a:srgbClr val="FF0000"/>
                    </a:solidFill>
                  </a:rPr>
                  <a:t>H</a:t>
                </a:r>
                <a:r>
                  <a:rPr lang="zh-CN" altLang="en-US" b="1" dirty="0">
                    <a:solidFill>
                      <a:srgbClr val="FF0000"/>
                    </a:solidFill>
                  </a:rPr>
                  <a:t>，</a:t>
                </a:r>
                <a:r>
                  <a:rPr lang="en-US" altLang="zh-CN" b="1" dirty="0">
                    <a:solidFill>
                      <a:srgbClr val="FF0000"/>
                    </a:solidFill>
                  </a:rPr>
                  <a:t>D</a:t>
                </a:r>
                <a:r>
                  <a:rPr lang="zh-CN" altLang="en-US" b="1" dirty="0">
                    <a:solidFill>
                      <a:srgbClr val="FF0000"/>
                    </a:solidFill>
                  </a:rPr>
                  <a:t>近似</a:t>
                </a:r>
                <a14:m>
                  <m:oMath xmlns:m="http://schemas.openxmlformats.org/officeDocument/2006/math">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𝑯</m:t>
                        </m:r>
                      </m:e>
                      <m:sup>
                        <m:r>
                          <a:rPr lang="en-US" altLang="zh-CN" b="1" i="1" smtClean="0">
                            <a:solidFill>
                              <a:srgbClr val="FF0000"/>
                            </a:solidFill>
                            <a:latin typeface="Cambria Math"/>
                          </a:rPr>
                          <m:t>−</m:t>
                        </m:r>
                        <m:r>
                          <a:rPr lang="en-US" altLang="zh-CN" b="1" i="1" smtClean="0">
                            <a:solidFill>
                              <a:srgbClr val="FF0000"/>
                            </a:solidFill>
                            <a:latin typeface="Cambria Math"/>
                          </a:rPr>
                          <m:t>𝟏</m:t>
                        </m:r>
                      </m:sup>
                    </m:sSup>
                  </m:oMath>
                </a14:m>
                <a:endParaRPr lang="en-US" altLang="zh-CN" b="1" dirty="0"/>
              </a:p>
              <a:p>
                <a:pPr marL="0" indent="0">
                  <a:buNone/>
                </a:pPr>
                <a:r>
                  <a:rPr lang="zh-CN" altLang="en-US" b="1" dirty="0">
                    <a:solidFill>
                      <a:srgbClr val="FF0000"/>
                    </a:solidFill>
                  </a:rPr>
                  <a:t>牛顿法认为</a:t>
                </a:r>
                <a:r>
                  <a:rPr lang="en-US" altLang="zh-CN" b="1" dirty="0">
                    <a:solidFill>
                      <a:srgbClr val="FF0000"/>
                    </a:solidFill>
                  </a:rPr>
                  <a:t>H</a:t>
                </a:r>
                <a:r>
                  <a:rPr lang="zh-CN" altLang="en-US" b="1" dirty="0">
                    <a:solidFill>
                      <a:srgbClr val="FF0000"/>
                    </a:solidFill>
                  </a:rPr>
                  <a:t>已知，根据</a:t>
                </a:r>
                <a:r>
                  <a:rPr lang="en-US" altLang="zh-CN" b="1" dirty="0">
                    <a:solidFill>
                      <a:srgbClr val="FF0000"/>
                    </a:solidFill>
                  </a:rPr>
                  <a:t>H</a:t>
                </a:r>
                <a:r>
                  <a:rPr lang="zh-CN" altLang="en-US" b="1" dirty="0">
                    <a:solidFill>
                      <a:srgbClr val="FF0000"/>
                    </a:solidFill>
                  </a:rPr>
                  <a:t>求</a:t>
                </a:r>
                <a:r>
                  <a:rPr lang="en-US" altLang="zh-CN" b="1" dirty="0">
                    <a:solidFill>
                      <a:srgbClr val="FF0000"/>
                    </a:solidFill>
                  </a:rPr>
                  <a:t>x</a:t>
                </a:r>
                <a:r>
                  <a:rPr lang="zh-CN" altLang="en-US" b="1" dirty="0">
                    <a:solidFill>
                      <a:srgbClr val="FF0000"/>
                    </a:solidFill>
                  </a:rPr>
                  <a:t>；拟牛顿条件中认为</a:t>
                </a:r>
                <a:r>
                  <a:rPr lang="en-US" altLang="zh-CN" b="1" dirty="0">
                    <a:solidFill>
                      <a:srgbClr val="FF0000"/>
                    </a:solidFill>
                  </a:rPr>
                  <a:t>x</a:t>
                </a:r>
                <a:r>
                  <a:rPr lang="zh-CN" altLang="en-US" b="1" dirty="0">
                    <a:solidFill>
                      <a:srgbClr val="FF0000"/>
                    </a:solidFill>
                  </a:rPr>
                  <a:t>已知，根据</a:t>
                </a:r>
                <a:r>
                  <a:rPr lang="en-US" altLang="zh-CN" b="1" dirty="0">
                    <a:solidFill>
                      <a:srgbClr val="FF0000"/>
                    </a:solidFill>
                  </a:rPr>
                  <a:t>x</a:t>
                </a:r>
                <a:r>
                  <a:rPr lang="zh-CN" altLang="en-US" b="1" dirty="0">
                    <a:solidFill>
                      <a:srgbClr val="FF0000"/>
                    </a:solidFill>
                  </a:rPr>
                  <a:t>求</a:t>
                </a:r>
                <a:r>
                  <a:rPr lang="en-US" altLang="zh-CN" b="1" dirty="0">
                    <a:solidFill>
                      <a:srgbClr val="FF0000"/>
                    </a:solidFill>
                  </a:rPr>
                  <a:t>H,</a:t>
                </a:r>
                <a:r>
                  <a:rPr lang="zh-CN" altLang="en-US" b="1" dirty="0">
                    <a:solidFill>
                      <a:srgbClr val="FF0000"/>
                    </a:solidFill>
                  </a:rPr>
                  <a:t>最后用近似矩阵代替</a:t>
                </a:r>
                <a14:m>
                  <m:oMath xmlns:m="http://schemas.openxmlformats.org/officeDocument/2006/math">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𝑯</m:t>
                        </m:r>
                      </m:e>
                      <m:sup>
                        <m:r>
                          <a:rPr lang="en-US" altLang="zh-CN" b="1" i="1">
                            <a:solidFill>
                              <a:srgbClr val="FF0000"/>
                            </a:solidFill>
                            <a:latin typeface="Cambria Math"/>
                          </a:rPr>
                          <m:t>−</m:t>
                        </m:r>
                        <m:r>
                          <a:rPr lang="en-US" altLang="zh-CN" b="1" i="1">
                            <a:solidFill>
                              <a:srgbClr val="FF0000"/>
                            </a:solidFill>
                            <a:latin typeface="Cambria Math"/>
                          </a:rPr>
                          <m:t>𝟏</m:t>
                        </m:r>
                      </m:sup>
                    </m:sSup>
                  </m:oMath>
                </a14:m>
                <a:r>
                  <a:rPr lang="zh-CN" altLang="en-US" b="1" dirty="0">
                    <a:solidFill>
                      <a:srgbClr val="FF0000"/>
                    </a:solidFill>
                  </a:rPr>
                  <a:t>换到牛顿法公式里即可</a:t>
                </a:r>
                <a:endParaRPr lang="en-US" altLang="zh-CN" b="1" dirty="0">
                  <a:solidFill>
                    <a:srgbClr val="FF0000"/>
                  </a:solidFill>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17" r="-580"/>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11012786" cy="4351338"/>
              </a:xfrm>
            </p:spPr>
            <p:txBody>
              <a:bodyPr>
                <a:normAutofit lnSpcReduction="10000"/>
              </a:bodyPr>
              <a:lstStyle/>
              <a:p>
                <a:r>
                  <a:rPr lang="en-US" altLang="zh-CN" dirty="0"/>
                  <a:t>DFP</a:t>
                </a:r>
                <a:r>
                  <a:rPr lang="zh-CN" altLang="en-US" dirty="0"/>
                  <a:t>：通过迭代方法对</a:t>
                </a:r>
                <a14:m>
                  <m:oMath xmlns:m="http://schemas.openxmlformats.org/officeDocument/2006/math">
                    <m:sSup>
                      <m:sSupPr>
                        <m:ctrlPr>
                          <a:rPr lang="en-US" altLang="zh-CN" i="1">
                            <a:latin typeface="Cambria Math" panose="02040503050406030204" pitchFamily="18" charset="0"/>
                            <a:ea typeface="Cambria Math"/>
                          </a:rPr>
                        </m:ctrlPr>
                      </m:sSupPr>
                      <m:e>
                        <m:r>
                          <a:rPr kumimoji="1" lang="en-US" altLang="zh-CN" i="1">
                            <a:latin typeface="Cambria Math" panose="02040503050406030204" pitchFamily="18" charset="0"/>
                            <a:ea typeface="Cambria Math" panose="02040503050406030204" pitchFamily="18" charset="0"/>
                          </a:rPr>
                          <m:t>𝐻</m:t>
                        </m:r>
                        <m:r>
                          <m:rPr>
                            <m:nor/>
                          </m:rPr>
                          <a:rPr kumimoji="1" lang="en-US" altLang="zh-CN">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a:rPr>
                              <m:t>𝑥</m:t>
                            </m:r>
                          </m:e>
                          <m:sup>
                            <m:r>
                              <a:rPr kumimoji="1" lang="en-US" altLang="zh-CN" i="1">
                                <a:latin typeface="Cambria Math"/>
                              </a:rPr>
                              <m:t>𝑘</m:t>
                            </m:r>
                            <m:r>
                              <a:rPr kumimoji="1" lang="en-US" altLang="zh-CN" i="1">
                                <a:latin typeface="Cambria Math"/>
                              </a:rPr>
                              <m:t>+1</m:t>
                            </m:r>
                          </m:sup>
                        </m:sSup>
                        <m:r>
                          <a:rPr kumimoji="1" lang="en-US" altLang="zh-CN" i="1">
                            <a:latin typeface="Cambria Math"/>
                          </a:rPr>
                          <m:t>)</m:t>
                        </m:r>
                      </m:e>
                      <m:sup>
                        <m:r>
                          <a:rPr lang="en-US" altLang="zh-CN" i="1">
                            <a:latin typeface="Cambria Math"/>
                            <a:ea typeface="Cambria Math"/>
                          </a:rPr>
                          <m:t>−1</m:t>
                        </m:r>
                      </m:sup>
                    </m:sSup>
                  </m:oMath>
                </a14:m>
                <a:r>
                  <a:rPr lang="zh-CN" altLang="en-US" dirty="0"/>
                  <a:t>做近似，迭代格式为</a:t>
                </a:r>
                <a:endParaRPr lang="en-US" altLang="zh-CN" dirty="0"/>
              </a:p>
              <a:p>
                <a:pPr marL="0" indent="0">
                  <a:buNone/>
                </a:pPr>
                <a:r>
                  <a:rPr lang="en-US" altLang="zh-CN" dirty="0"/>
                  <a:t>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a:rPr>
                          <m:t>𝐷</m:t>
                        </m:r>
                      </m:e>
                      <m:sup>
                        <m:r>
                          <a:rPr lang="en-US" altLang="zh-CN" b="0" i="1" smtClean="0">
                            <a:latin typeface="Cambria Math"/>
                          </a:rPr>
                          <m:t>𝑘</m:t>
                        </m:r>
                        <m:r>
                          <a:rPr lang="en-US" altLang="zh-CN" b="0" i="1" smtClean="0">
                            <a:latin typeface="Cambria Math"/>
                          </a:rPr>
                          <m:t>+1</m:t>
                        </m:r>
                      </m:sup>
                    </m:sSup>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𝐷</m:t>
                        </m:r>
                      </m:e>
                      <m:sup>
                        <m:r>
                          <a:rPr lang="en-US" altLang="zh-CN" b="0" i="1" smtClean="0">
                            <a:latin typeface="Cambria Math"/>
                          </a:rPr>
                          <m:t>𝑘</m:t>
                        </m:r>
                      </m:sup>
                    </m:sSup>
                    <m:r>
                      <a:rPr lang="en-US" altLang="zh-CN" b="0" i="1" smtClean="0">
                        <a:latin typeface="Cambria Math"/>
                      </a:rPr>
                      <m:t>+</m:t>
                    </m:r>
                    <m:r>
                      <a:rPr lang="en-US" altLang="zh-CN" b="0" i="1" smtClean="0">
                        <a:latin typeface="Cambria Math"/>
                        <a:ea typeface="Cambria Math"/>
                      </a:rPr>
                      <m:t>∆</m:t>
                    </m:r>
                    <m:sSup>
                      <m:sSupPr>
                        <m:ctrlPr>
                          <a:rPr lang="en-US" altLang="zh-CN" b="0" i="1" smtClean="0">
                            <a:latin typeface="Cambria Math" panose="02040503050406030204" pitchFamily="18" charset="0"/>
                            <a:ea typeface="Cambria Math"/>
                          </a:rPr>
                        </m:ctrlPr>
                      </m:sSupPr>
                      <m:e>
                        <m:r>
                          <a:rPr lang="en-US" altLang="zh-CN" b="0" i="1" smtClean="0">
                            <a:latin typeface="Cambria Math"/>
                            <a:ea typeface="Cambria Math"/>
                          </a:rPr>
                          <m:t>𝐷</m:t>
                        </m:r>
                      </m:e>
                      <m:sup>
                        <m:r>
                          <a:rPr lang="en-US" altLang="zh-CN" b="0" i="1" smtClean="0">
                            <a:latin typeface="Cambria Math"/>
                            <a:ea typeface="Cambria Math"/>
                          </a:rPr>
                          <m:t>𝑘</m:t>
                        </m:r>
                      </m:sup>
                    </m:sSup>
                  </m:oMath>
                </a14:m>
                <a:endParaRPr lang="en-US" altLang="zh-CN" dirty="0"/>
              </a:p>
              <a:p>
                <a:pPr marL="0" indent="0">
                  <a:buNone/>
                </a:pPr>
                <a:r>
                  <a:rPr lang="zh-CN" altLang="en-US" dirty="0"/>
                  <a:t>其中</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a:rPr>
                          <m:t>𝐷</m:t>
                        </m:r>
                      </m:e>
                      <m:sup>
                        <m:r>
                          <a:rPr lang="en-US" altLang="zh-CN" b="0" i="1" smtClean="0">
                            <a:latin typeface="Cambria Math"/>
                          </a:rPr>
                          <m:t>0</m:t>
                        </m:r>
                      </m:sup>
                    </m:sSup>
                  </m:oMath>
                </a14:m>
                <a:r>
                  <a:rPr lang="zh-CN" altLang="en-US" dirty="0"/>
                  <a:t>通常取为单位矩阵</a:t>
                </a:r>
                <a:r>
                  <a:rPr lang="en-US" altLang="zh-CN" dirty="0"/>
                  <a:t>I</a:t>
                </a:r>
                <a:r>
                  <a:rPr lang="zh-CN" altLang="en-US" dirty="0"/>
                  <a:t>，因此关系是每一步校正矩阵</a:t>
                </a:r>
                <a14:m>
                  <m:oMath xmlns:m="http://schemas.openxmlformats.org/officeDocument/2006/math">
                    <m:r>
                      <a:rPr lang="en-US" altLang="zh-CN" i="1">
                        <a:latin typeface="Cambria Math"/>
                        <a:ea typeface="Cambria Math"/>
                      </a:rPr>
                      <m:t>∆</m:t>
                    </m:r>
                    <m:sSup>
                      <m:sSupPr>
                        <m:ctrlPr>
                          <a:rPr lang="en-US" altLang="zh-CN" i="1">
                            <a:latin typeface="Cambria Math" panose="02040503050406030204" pitchFamily="18" charset="0"/>
                            <a:ea typeface="Cambria Math"/>
                          </a:rPr>
                        </m:ctrlPr>
                      </m:sSupPr>
                      <m:e>
                        <m:r>
                          <a:rPr lang="en-US" altLang="zh-CN" i="1">
                            <a:latin typeface="Cambria Math"/>
                            <a:ea typeface="Cambria Math"/>
                          </a:rPr>
                          <m:t>𝐷</m:t>
                        </m:r>
                      </m:e>
                      <m:sup>
                        <m:r>
                          <a:rPr lang="en-US" altLang="zh-CN" i="1">
                            <a:latin typeface="Cambria Math"/>
                            <a:ea typeface="Cambria Math"/>
                          </a:rPr>
                          <m:t>𝑘</m:t>
                        </m:r>
                      </m:sup>
                    </m:sSup>
                  </m:oMath>
                </a14:m>
                <a:r>
                  <a:rPr lang="zh-CN" altLang="en-US" dirty="0"/>
                  <a:t>如何构造</a:t>
                </a:r>
                <a:endParaRPr lang="en-US" altLang="zh-CN" dirty="0"/>
              </a:p>
              <a:p>
                <a:pPr marL="0" indent="0">
                  <a:buNone/>
                </a:pPr>
                <a:r>
                  <a:rPr lang="zh-CN" altLang="en-US" b="1" dirty="0">
                    <a:solidFill>
                      <a:srgbClr val="FF0000"/>
                    </a:solidFill>
                  </a:rPr>
                  <a:t>采用待定系数法</a:t>
                </a:r>
                <a:r>
                  <a:rPr lang="zh-CN" altLang="en-US" dirty="0"/>
                  <a:t>：</a:t>
                </a:r>
                <a:endParaRPr lang="en-US" altLang="zh-CN" dirty="0"/>
              </a:p>
              <a:p>
                <a:pPr marL="0" indent="0">
                  <a:buNone/>
                </a:pPr>
                <a:r>
                  <a:rPr lang="zh-CN" altLang="en-US" dirty="0"/>
                  <a:t>令</a:t>
                </a:r>
                <a14:m>
                  <m:oMath xmlns:m="http://schemas.openxmlformats.org/officeDocument/2006/math">
                    <m:r>
                      <a:rPr lang="zh-CN" altLang="en-US" i="1" smtClean="0">
                        <a:latin typeface="Cambria Math"/>
                      </a:rPr>
                      <m:t>∆</m:t>
                    </m:r>
                    <m:sSup>
                      <m:sSupPr>
                        <m:ctrlPr>
                          <a:rPr lang="en-US" altLang="zh-CN" i="1" smtClean="0">
                            <a:latin typeface="Cambria Math" panose="02040503050406030204" pitchFamily="18" charset="0"/>
                          </a:rPr>
                        </m:ctrlPr>
                      </m:sSupPr>
                      <m:e>
                        <m:r>
                          <a:rPr lang="en-US" altLang="zh-CN" b="0" i="1" smtClean="0">
                            <a:latin typeface="Cambria Math"/>
                          </a:rPr>
                          <m:t>𝐷</m:t>
                        </m:r>
                      </m:e>
                      <m:sup>
                        <m:r>
                          <a:rPr lang="en-US" altLang="zh-CN" b="0" i="1" smtClean="0">
                            <a:latin typeface="Cambria Math"/>
                          </a:rPr>
                          <m:t>𝑘</m:t>
                        </m:r>
                      </m:sup>
                    </m:sSup>
                    <m:r>
                      <a:rPr lang="en-US" altLang="zh-CN" b="0" i="1" smtClean="0">
                        <a:latin typeface="Cambria Math"/>
                      </a:rPr>
                      <m:t>=</m:t>
                    </m:r>
                    <m:r>
                      <a:rPr lang="zh-CN" altLang="en-US" b="0" i="1" smtClean="0">
                        <a:latin typeface="Cambria Math"/>
                      </a:rPr>
                      <m:t>𝛼</m:t>
                    </m:r>
                    <m:r>
                      <a:rPr lang="en-US" altLang="zh-CN" b="0" i="1" smtClean="0">
                        <a:latin typeface="Cambria Math"/>
                      </a:rPr>
                      <m:t>𝑢</m:t>
                    </m:r>
                    <m:sSup>
                      <m:sSupPr>
                        <m:ctrlPr>
                          <a:rPr lang="en-US" altLang="zh-CN" b="0" i="1" smtClean="0">
                            <a:latin typeface="Cambria Math" panose="02040503050406030204" pitchFamily="18" charset="0"/>
                          </a:rPr>
                        </m:ctrlPr>
                      </m:sSupPr>
                      <m:e>
                        <m:r>
                          <a:rPr lang="en-US" altLang="zh-CN" b="0" i="1" smtClean="0">
                            <a:latin typeface="Cambria Math"/>
                          </a:rPr>
                          <m:t>𝑢</m:t>
                        </m:r>
                      </m:e>
                      <m:sup>
                        <m:r>
                          <a:rPr lang="en-US" altLang="zh-CN" b="0" i="1" smtClean="0">
                            <a:latin typeface="Cambria Math"/>
                          </a:rPr>
                          <m:t>𝑇</m:t>
                        </m:r>
                      </m:sup>
                    </m:sSup>
                    <m:r>
                      <a:rPr lang="en-US" altLang="zh-CN" b="0" i="1" smtClean="0">
                        <a:latin typeface="Cambria Math"/>
                      </a:rPr>
                      <m:t>+</m:t>
                    </m:r>
                    <m:r>
                      <a:rPr lang="zh-CN" altLang="en-US" b="0" i="1" smtClean="0">
                        <a:latin typeface="Cambria Math"/>
                      </a:rPr>
                      <m:t>𝛽</m:t>
                    </m:r>
                    <m:r>
                      <a:rPr lang="en-US" altLang="zh-CN" b="0" i="1" smtClean="0">
                        <a:latin typeface="Cambria Math"/>
                      </a:rPr>
                      <m:t>𝑣</m:t>
                    </m:r>
                    <m:sSup>
                      <m:sSupPr>
                        <m:ctrlPr>
                          <a:rPr lang="en-US" altLang="zh-CN" b="0" i="1" smtClean="0">
                            <a:latin typeface="Cambria Math" panose="02040503050406030204" pitchFamily="18" charset="0"/>
                          </a:rPr>
                        </m:ctrlPr>
                      </m:sSupPr>
                      <m:e>
                        <m:r>
                          <a:rPr lang="en-US" altLang="zh-CN" b="0" i="1" smtClean="0">
                            <a:latin typeface="Cambria Math"/>
                          </a:rPr>
                          <m:t>𝑣</m:t>
                        </m:r>
                      </m:e>
                      <m:sup>
                        <m:r>
                          <a:rPr lang="en-US" altLang="zh-CN" b="0" i="1" smtClean="0">
                            <a:latin typeface="Cambria Math"/>
                          </a:rPr>
                          <m:t>𝑇</m:t>
                        </m:r>
                      </m:sup>
                    </m:sSup>
                  </m:oMath>
                </a14:m>
                <a:endParaRPr lang="en-US" altLang="zh-CN" dirty="0"/>
              </a:p>
              <a:p>
                <a:pPr marL="0" indent="0">
                  <a:buNone/>
                </a:pPr>
                <a:r>
                  <a:rPr lang="zh-CN" altLang="en-US" dirty="0"/>
                  <a:t>根据</a:t>
                </a:r>
                <a14:m>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b="0" i="1">
                            <a:solidFill>
                              <a:schemeClr val="tx1"/>
                            </a:solidFill>
                            <a:latin typeface="Cambria Math"/>
                          </a:rPr>
                          <m:t>𝑠</m:t>
                        </m:r>
                      </m:e>
                      <m:sup>
                        <m:r>
                          <a:rPr lang="en-US" altLang="zh-CN" b="0" i="1">
                            <a:solidFill>
                              <a:schemeClr val="tx1"/>
                            </a:solidFill>
                            <a:latin typeface="Cambria Math"/>
                          </a:rPr>
                          <m:t>𝑘</m:t>
                        </m:r>
                      </m:sup>
                    </m:sSup>
                    <m:r>
                      <a:rPr lang="en-US" altLang="zh-CN" b="0" i="1" smtClean="0">
                        <a:solidFill>
                          <a:schemeClr val="tx1"/>
                        </a:solidFill>
                        <a:latin typeface="Cambria Math"/>
                      </a:rPr>
                      <m:t>=</m:t>
                    </m:r>
                    <m:r>
                      <a:rPr kumimoji="1" lang="en-US" altLang="zh-CN" b="0" i="1">
                        <a:solidFill>
                          <a:schemeClr val="tx1"/>
                        </a:solidFill>
                        <a:latin typeface="Cambria Math"/>
                        <a:ea typeface="Cambria Math" panose="02040503050406030204" pitchFamily="18" charset="0"/>
                      </a:rPr>
                      <m:t>𝐷</m:t>
                    </m:r>
                    <m:r>
                      <m:rPr>
                        <m:nor/>
                      </m:rPr>
                      <a:rPr kumimoji="1" lang="en-US" altLang="zh-CN">
                        <a:solidFill>
                          <a:schemeClr val="tx1"/>
                        </a:solidFill>
                        <a:latin typeface="Cambria Math" panose="02040503050406030204" pitchFamily="18" charset="0"/>
                        <a:ea typeface="Cambria Math" panose="02040503050406030204" pitchFamily="18" charset="0"/>
                      </a:rPr>
                      <m:t>(</m:t>
                    </m:r>
                    <m:sSup>
                      <m:sSupPr>
                        <m:ctrlPr>
                          <a:rPr kumimoji="1" lang="en-US" altLang="zh-CN" i="1">
                            <a:solidFill>
                              <a:schemeClr val="tx1"/>
                            </a:solidFill>
                            <a:latin typeface="Cambria Math" panose="02040503050406030204" pitchFamily="18" charset="0"/>
                          </a:rPr>
                        </m:ctrlPr>
                      </m:sSupPr>
                      <m:e>
                        <m:r>
                          <a:rPr kumimoji="1" lang="en-US" altLang="zh-CN" b="0" i="1">
                            <a:solidFill>
                              <a:schemeClr val="tx1"/>
                            </a:solidFill>
                            <a:latin typeface="Cambria Math"/>
                          </a:rPr>
                          <m:t>𝑥</m:t>
                        </m:r>
                      </m:e>
                      <m:sup>
                        <m:r>
                          <a:rPr kumimoji="1" lang="en-US" altLang="zh-CN" b="0" i="1">
                            <a:solidFill>
                              <a:schemeClr val="tx1"/>
                            </a:solidFill>
                            <a:latin typeface="Cambria Math"/>
                          </a:rPr>
                          <m:t>𝑘</m:t>
                        </m:r>
                        <m:r>
                          <a:rPr kumimoji="1" lang="en-US" altLang="zh-CN" b="0" i="1">
                            <a:solidFill>
                              <a:schemeClr val="tx1"/>
                            </a:solidFill>
                            <a:latin typeface="Cambria Math"/>
                          </a:rPr>
                          <m:t>+1</m:t>
                        </m:r>
                      </m:sup>
                    </m:sSup>
                    <m:r>
                      <a:rPr kumimoji="1" lang="en-US" altLang="zh-CN" b="0" i="1">
                        <a:solidFill>
                          <a:schemeClr val="tx1"/>
                        </a:solidFill>
                        <a:latin typeface="Cambria Math"/>
                      </a:rPr>
                      <m:t>)</m:t>
                    </m:r>
                    <m:sSup>
                      <m:sSupPr>
                        <m:ctrlPr>
                          <a:rPr lang="en-US" altLang="zh-CN" i="1">
                            <a:solidFill>
                              <a:schemeClr val="tx1"/>
                            </a:solidFill>
                            <a:latin typeface="Cambria Math" panose="02040503050406030204" pitchFamily="18" charset="0"/>
                          </a:rPr>
                        </m:ctrlPr>
                      </m:sSupPr>
                      <m:e>
                        <m:r>
                          <a:rPr lang="en-US" altLang="zh-CN" b="0" i="1">
                            <a:solidFill>
                              <a:schemeClr val="tx1"/>
                            </a:solidFill>
                            <a:latin typeface="Cambria Math"/>
                          </a:rPr>
                          <m:t>𝑦</m:t>
                        </m:r>
                      </m:e>
                      <m:sup>
                        <m:r>
                          <a:rPr lang="en-US" altLang="zh-CN" b="0" i="1">
                            <a:solidFill>
                              <a:schemeClr val="tx1"/>
                            </a:solidFill>
                            <a:latin typeface="Cambria Math"/>
                          </a:rPr>
                          <m:t>𝑘</m:t>
                        </m:r>
                      </m:sup>
                    </m:sSup>
                  </m:oMath>
                </a14:m>
                <a:r>
                  <a:rPr lang="zh-CN" altLang="en-US" dirty="0"/>
                  <a:t>可得</a:t>
                </a:r>
                <a:endParaRPr lang="en-US" altLang="zh-CN" dirty="0"/>
              </a:p>
              <a:p>
                <a:pPr marL="0" indent="0">
                  <a:buNone/>
                </a:pP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𝑠</m:t>
                        </m:r>
                      </m:e>
                      <m:sup>
                        <m:r>
                          <a:rPr lang="en-US" altLang="zh-CN" i="1">
                            <a:latin typeface="Cambria Math"/>
                          </a:rPr>
                          <m:t>𝑘</m:t>
                        </m:r>
                      </m:sup>
                    </m:sSup>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𝐷</m:t>
                        </m:r>
                      </m:e>
                      <m:sup>
                        <m:r>
                          <a:rPr lang="en-US" altLang="zh-CN" i="1">
                            <a:latin typeface="Cambria Math"/>
                          </a:rPr>
                          <m:t>𝑘</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oMath>
                </a14:m>
                <a:r>
                  <a:rPr lang="en-US" altLang="zh-CN" dirty="0"/>
                  <a:t>+</a:t>
                </a:r>
                <a14:m>
                  <m:oMath xmlns:m="http://schemas.openxmlformats.org/officeDocument/2006/math">
                    <m:r>
                      <a:rPr lang="zh-CN" altLang="en-US" i="1">
                        <a:latin typeface="Cambria Math"/>
                      </a:rPr>
                      <m:t>𝛼</m:t>
                    </m:r>
                    <m:r>
                      <a:rPr lang="en-US" altLang="zh-CN" i="1">
                        <a:latin typeface="Cambria Math"/>
                      </a:rPr>
                      <m:t>𝑢</m:t>
                    </m:r>
                    <m:sSup>
                      <m:sSupPr>
                        <m:ctrlPr>
                          <a:rPr lang="en-US" altLang="zh-CN" i="1">
                            <a:latin typeface="Cambria Math" panose="02040503050406030204" pitchFamily="18" charset="0"/>
                          </a:rPr>
                        </m:ctrlPr>
                      </m:sSupPr>
                      <m:e>
                        <m:r>
                          <a:rPr lang="en-US" altLang="zh-CN" i="1">
                            <a:latin typeface="Cambria Math"/>
                          </a:rPr>
                          <m:t>𝑢</m:t>
                        </m:r>
                      </m:e>
                      <m:sup>
                        <m:r>
                          <a:rPr lang="en-US" altLang="zh-CN" i="1">
                            <a:latin typeface="Cambria Math"/>
                          </a:rPr>
                          <m:t>𝑇</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oMath>
                </a14:m>
                <a:r>
                  <a:rPr lang="en-US" altLang="zh-CN" dirty="0"/>
                  <a:t>+</a:t>
                </a:r>
                <a14:m>
                  <m:oMath xmlns:m="http://schemas.openxmlformats.org/officeDocument/2006/math">
                    <m:r>
                      <a:rPr lang="zh-CN" altLang="en-US" i="1">
                        <a:latin typeface="Cambria Math"/>
                      </a:rPr>
                      <m:t>𝛽</m:t>
                    </m:r>
                    <m:r>
                      <a:rPr lang="en-US" altLang="zh-CN" i="1">
                        <a:latin typeface="Cambria Math"/>
                      </a:rPr>
                      <m:t>𝑣</m:t>
                    </m:r>
                    <m:sSup>
                      <m:sSupPr>
                        <m:ctrlPr>
                          <a:rPr lang="en-US" altLang="zh-CN" i="1">
                            <a:latin typeface="Cambria Math" panose="02040503050406030204" pitchFamily="18" charset="0"/>
                          </a:rPr>
                        </m:ctrlPr>
                      </m:sSupPr>
                      <m:e>
                        <m:r>
                          <a:rPr lang="en-US" altLang="zh-CN" i="1">
                            <a:latin typeface="Cambria Math"/>
                          </a:rPr>
                          <m:t>𝑣</m:t>
                        </m:r>
                      </m:e>
                      <m:sup>
                        <m:r>
                          <a:rPr lang="en-US" altLang="zh-CN" i="1">
                            <a:latin typeface="Cambria Math"/>
                          </a:rPr>
                          <m:t>𝑇</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oMath>
                </a14:m>
                <a:endParaRPr lang="en-US" altLang="zh-CN" dirty="0"/>
              </a:p>
              <a:p>
                <a:pPr marL="0" indent="0">
                  <a:buNone/>
                </a:pP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𝐷</m:t>
                        </m:r>
                      </m:e>
                      <m:sup>
                        <m:r>
                          <a:rPr lang="en-US" altLang="zh-CN" i="1">
                            <a:latin typeface="Cambria Math"/>
                          </a:rPr>
                          <m:t>𝑘</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oMath>
                </a14:m>
                <a:r>
                  <a:rPr lang="en-US" altLang="zh-CN" dirty="0"/>
                  <a:t>+</a:t>
                </a:r>
                <a14:m>
                  <m:oMath xmlns:m="http://schemas.openxmlformats.org/officeDocument/2006/math">
                    <m:r>
                      <a:rPr lang="en-US" altLang="zh-CN" i="1">
                        <a:latin typeface="Cambria Math"/>
                      </a:rPr>
                      <m:t>𝑢</m:t>
                    </m:r>
                    <m:r>
                      <a:rPr lang="en-US" altLang="zh-CN" b="0" i="0" smtClean="0">
                        <a:latin typeface="Cambria Math"/>
                      </a:rPr>
                      <m:t>(</m:t>
                    </m:r>
                    <m:r>
                      <a:rPr lang="zh-CN" altLang="en-US" i="1">
                        <a:latin typeface="Cambria Math"/>
                      </a:rPr>
                      <m:t>𝛼</m:t>
                    </m:r>
                    <m:sSup>
                      <m:sSupPr>
                        <m:ctrlPr>
                          <a:rPr lang="en-US" altLang="zh-CN" i="1">
                            <a:latin typeface="Cambria Math" panose="02040503050406030204" pitchFamily="18" charset="0"/>
                          </a:rPr>
                        </m:ctrlPr>
                      </m:sSupPr>
                      <m:e>
                        <m:r>
                          <a:rPr lang="en-US" altLang="zh-CN" i="1">
                            <a:latin typeface="Cambria Math"/>
                          </a:rPr>
                          <m:t>𝑢</m:t>
                        </m:r>
                      </m:e>
                      <m:sup>
                        <m:r>
                          <a:rPr lang="en-US" altLang="zh-CN" i="1">
                            <a:latin typeface="Cambria Math"/>
                          </a:rPr>
                          <m:t>𝑇</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r>
                      <a:rPr lang="en-US" altLang="zh-CN" b="0" i="1" smtClean="0">
                        <a:latin typeface="Cambria Math"/>
                      </a:rPr>
                      <m:t>)</m:t>
                    </m:r>
                  </m:oMath>
                </a14:m>
                <a:r>
                  <a:rPr lang="en-US" altLang="zh-CN" dirty="0"/>
                  <a:t>+</a:t>
                </a:r>
                <a14:m>
                  <m:oMath xmlns:m="http://schemas.openxmlformats.org/officeDocument/2006/math">
                    <m:r>
                      <a:rPr lang="en-US" altLang="zh-CN" i="1">
                        <a:latin typeface="Cambria Math"/>
                      </a:rPr>
                      <m:t>𝑣</m:t>
                    </m:r>
                    <m:r>
                      <a:rPr lang="en-US" altLang="zh-CN" b="0" i="1" smtClean="0">
                        <a:latin typeface="Cambria Math"/>
                      </a:rPr>
                      <m:t>(</m:t>
                    </m:r>
                    <m:r>
                      <a:rPr lang="zh-CN" altLang="en-US" i="1">
                        <a:latin typeface="Cambria Math"/>
                      </a:rPr>
                      <m:t>𝛽</m:t>
                    </m:r>
                    <m:sSup>
                      <m:sSupPr>
                        <m:ctrlPr>
                          <a:rPr lang="en-US" altLang="zh-CN" i="1">
                            <a:latin typeface="Cambria Math" panose="02040503050406030204" pitchFamily="18" charset="0"/>
                          </a:rPr>
                        </m:ctrlPr>
                      </m:sSupPr>
                      <m:e>
                        <m:r>
                          <a:rPr lang="en-US" altLang="zh-CN" i="1">
                            <a:latin typeface="Cambria Math"/>
                          </a:rPr>
                          <m:t>𝑣</m:t>
                        </m:r>
                      </m:e>
                      <m:sup>
                        <m:r>
                          <a:rPr lang="en-US" altLang="zh-CN" i="1">
                            <a:latin typeface="Cambria Math"/>
                          </a:rPr>
                          <m:t>𝑇</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smtClean="0">
                            <a:latin typeface="Cambria Math"/>
                          </a:rPr>
                          <m:t>𝑘</m:t>
                        </m:r>
                      </m:sup>
                    </m:sSup>
                    <m:r>
                      <a:rPr lang="en-US" altLang="zh-CN" b="0" i="1" smtClean="0">
                        <a:latin typeface="Cambria Math"/>
                      </a:rPr>
                      <m:t>)</m:t>
                    </m:r>
                  </m:oMath>
                </a14:m>
                <a:endParaRPr lang="en-US" altLang="zh-CN" dirty="0"/>
              </a:p>
              <a:p>
                <a:pPr marL="0" indent="0">
                  <a:buNone/>
                </a:pP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𝐷</m:t>
                        </m:r>
                      </m:e>
                      <m:sup>
                        <m:r>
                          <a:rPr lang="en-US" altLang="zh-CN" i="1">
                            <a:latin typeface="Cambria Math"/>
                          </a:rPr>
                          <m:t>𝑘</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oMath>
                </a14:m>
                <a:r>
                  <a:rPr lang="en-US" altLang="zh-CN" dirty="0"/>
                  <a:t>+</a:t>
                </a:r>
                <a14:m>
                  <m:oMath xmlns:m="http://schemas.openxmlformats.org/officeDocument/2006/math">
                    <m:r>
                      <a:rPr lang="en-US" altLang="zh-CN">
                        <a:latin typeface="Cambria Math"/>
                      </a:rPr>
                      <m:t>(</m:t>
                    </m:r>
                    <m:r>
                      <a:rPr lang="zh-CN" altLang="en-US" i="1">
                        <a:latin typeface="Cambria Math"/>
                      </a:rPr>
                      <m:t>𝛼</m:t>
                    </m:r>
                    <m:sSup>
                      <m:sSupPr>
                        <m:ctrlPr>
                          <a:rPr lang="en-US" altLang="zh-CN" i="1">
                            <a:latin typeface="Cambria Math" panose="02040503050406030204" pitchFamily="18" charset="0"/>
                          </a:rPr>
                        </m:ctrlPr>
                      </m:sSupPr>
                      <m:e>
                        <m:r>
                          <a:rPr lang="en-US" altLang="zh-CN" i="1">
                            <a:latin typeface="Cambria Math"/>
                          </a:rPr>
                          <m:t>𝑢</m:t>
                        </m:r>
                      </m:e>
                      <m:sup>
                        <m:r>
                          <a:rPr lang="en-US" altLang="zh-CN" i="1">
                            <a:latin typeface="Cambria Math"/>
                          </a:rPr>
                          <m:t>𝑇</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r>
                      <a:rPr lang="en-US" altLang="zh-CN" i="1">
                        <a:latin typeface="Cambria Math"/>
                      </a:rPr>
                      <m:t>)</m:t>
                    </m:r>
                    <m:r>
                      <a:rPr lang="en-US" altLang="zh-CN" i="1">
                        <a:latin typeface="Cambria Math"/>
                      </a:rPr>
                      <m:t>𝑢</m:t>
                    </m:r>
                    <m:r>
                      <a:rPr lang="en-US" altLang="zh-CN" i="1">
                        <a:latin typeface="Cambria Math"/>
                      </a:rPr>
                      <m:t> </m:t>
                    </m:r>
                  </m:oMath>
                </a14:m>
                <a:r>
                  <a:rPr lang="en-US" altLang="zh-CN" dirty="0"/>
                  <a:t>+</a:t>
                </a:r>
                <a14:m>
                  <m:oMath xmlns:m="http://schemas.openxmlformats.org/officeDocument/2006/math">
                    <m:r>
                      <a:rPr lang="en-US" altLang="zh-CN" i="1" smtClean="0">
                        <a:latin typeface="Cambria Math"/>
                      </a:rPr>
                      <m:t> </m:t>
                    </m:r>
                    <m:r>
                      <a:rPr lang="en-US" altLang="zh-CN" i="1">
                        <a:latin typeface="Cambria Math"/>
                      </a:rPr>
                      <m:t>(</m:t>
                    </m:r>
                    <m:r>
                      <a:rPr lang="zh-CN" altLang="en-US" i="1">
                        <a:latin typeface="Cambria Math"/>
                      </a:rPr>
                      <m:t>𝛽</m:t>
                    </m:r>
                    <m:sSup>
                      <m:sSupPr>
                        <m:ctrlPr>
                          <a:rPr lang="en-US" altLang="zh-CN" i="1">
                            <a:latin typeface="Cambria Math" panose="02040503050406030204" pitchFamily="18" charset="0"/>
                          </a:rPr>
                        </m:ctrlPr>
                      </m:sSupPr>
                      <m:e>
                        <m:r>
                          <a:rPr lang="en-US" altLang="zh-CN" i="1">
                            <a:latin typeface="Cambria Math"/>
                          </a:rPr>
                          <m:t>𝑣</m:t>
                        </m:r>
                      </m:e>
                      <m:sup>
                        <m:r>
                          <a:rPr lang="en-US" altLang="zh-CN" i="1">
                            <a:latin typeface="Cambria Math"/>
                          </a:rPr>
                          <m:t>𝑇</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r>
                      <a:rPr lang="en-US" altLang="zh-CN" i="1">
                        <a:latin typeface="Cambria Math"/>
                      </a:rPr>
                      <m:t>)</m:t>
                    </m:r>
                    <m:r>
                      <a:rPr lang="en-US" altLang="zh-CN" i="1">
                        <a:latin typeface="Cambria Math"/>
                      </a:rPr>
                      <m:t>𝑣</m:t>
                    </m:r>
                  </m:oMath>
                </a14:m>
                <a:endParaRPr lang="zh-CN" altLang="en-US"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11012786" cy="4351338"/>
              </a:xfrm>
              <a:blipFill rotWithShape="1">
                <a:blip r:embed="rId2"/>
                <a:stretch>
                  <a:fillRect l="-1163" t="-3081" r="-166" b="-1120"/>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上溢与下溢</a:t>
            </a:r>
          </a:p>
        </p:txBody>
      </p:sp>
      <mc:AlternateContent xmlns:mc="http://schemas.openxmlformats.org/markup-compatibility/2006" xmlns:a14="http://schemas.microsoft.com/office/drawing/2010/main">
        <mc:Choice Requires="a14">
          <p:sp>
            <p:nvSpPr>
              <p:cNvPr id="3" name="内容占位符 2">
                <a:extLst/>
              </p:cNvPr>
              <p:cNvSpPr>
                <a:spLocks noGrp="1"/>
              </p:cNvSpPr>
              <p:nvPr>
                <p:ph idx="1"/>
              </p:nvPr>
            </p:nvSpPr>
            <p:spPr>
              <a:xfrm>
                <a:off x="838200" y="2261053"/>
                <a:ext cx="10515600" cy="4351338"/>
              </a:xfrm>
            </p:spPr>
            <p:txBody>
              <a:bodyPr/>
              <a:lstStyle/>
              <a:p>
                <a:pPr marL="0" indent="0">
                  <a:buNone/>
                </a:pPr>
                <a:r>
                  <a:rPr kumimoji="1" lang="zh-CN" altLang="en-US" b="1" dirty="0">
                    <a:solidFill>
                      <a:srgbClr val="FF0000"/>
                    </a:solidFill>
                  </a:rPr>
                  <a:t>上溢</a:t>
                </a:r>
                <a:r>
                  <a:rPr kumimoji="1" lang="zh-CN" altLang="en-US" dirty="0"/>
                  <a:t>：当大量级的数被近似为</a:t>
                </a:r>
                <a14:m>
                  <m:oMath xmlns:m="http://schemas.openxmlformats.org/officeDocument/2006/math">
                    <m:r>
                      <a:rPr kumimoji="1" lang="zh-CN" altLang="en-US" i="1" smtClean="0">
                        <a:latin typeface="Cambria Math" panose="02040503050406030204" pitchFamily="18" charset="0"/>
                      </a:rPr>
                      <m:t>∞</m:t>
                    </m:r>
                  </m:oMath>
                </a14:m>
                <a:r>
                  <a:rPr kumimoji="1" lang="zh-CN" altLang="en-US" dirty="0"/>
                  <a:t>或</a:t>
                </a:r>
                <a14:m>
                  <m:oMath xmlns:m="http://schemas.openxmlformats.org/officeDocument/2006/math">
                    <m:r>
                      <a:rPr kumimoji="1" lang="en-US" altLang="zh-CN" b="0" i="0" smtClean="0">
                        <a:latin typeface="Cambria Math" panose="02040503050406030204" pitchFamily="18" charset="0"/>
                      </a:rPr>
                      <m:t>−</m:t>
                    </m:r>
                    <m:r>
                      <a:rPr kumimoji="1" lang="zh-CN" altLang="en-US" i="1" smtClean="0">
                        <a:latin typeface="Cambria Math" panose="02040503050406030204" pitchFamily="18" charset="0"/>
                      </a:rPr>
                      <m:t>∞</m:t>
                    </m:r>
                  </m:oMath>
                </a14:m>
                <a:r>
                  <a:rPr kumimoji="1" lang="zh-CN" altLang="en-US" dirty="0"/>
                  <a:t>时发生上溢，进一步的运算通常会导致这些无限值变为非数字</a:t>
                </a:r>
                <a:endParaRPr kumimoji="1" lang="en-US" altLang="zh-CN" dirty="0"/>
              </a:p>
              <a:p>
                <a:endParaRPr kumimoji="1" lang="en-US" altLang="zh-CN" dirty="0"/>
              </a:p>
              <a:p>
                <a:pPr marL="0" indent="0">
                  <a:buNone/>
                </a:pPr>
                <a:r>
                  <a:rPr kumimoji="1" lang="zh-CN" altLang="en-US" b="1" dirty="0">
                    <a:solidFill>
                      <a:srgbClr val="FF0000"/>
                    </a:solidFill>
                  </a:rPr>
                  <a:t>下溢</a:t>
                </a:r>
                <a:r>
                  <a:rPr kumimoji="1" lang="zh-CN" altLang="en-US" dirty="0"/>
                  <a:t>：当接近零的数被四舍五入为零时发生下溢，许多函数在其参数为零而不是一个很小的正数时才会表现出质的不同。</a:t>
                </a:r>
                <a:endParaRPr kumimoji="1"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2261053"/>
                <a:ext cx="10515600" cy="4351338"/>
              </a:xfrm>
              <a:blipFill rotWithShape="1">
                <a:blip r:embed="rId2"/>
                <a:stretch>
                  <a:fillRect l="-1086" t="-2326" r="-965"/>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因为</a:t>
                </a:r>
                <a14:m>
                  <m:oMath xmlns:m="http://schemas.openxmlformats.org/officeDocument/2006/math">
                    <m:r>
                      <a:rPr lang="zh-CN" altLang="en-US" i="1">
                        <a:latin typeface="Cambria Math"/>
                      </a:rPr>
                      <m:t>𝛼</m:t>
                    </m:r>
                    <m:sSup>
                      <m:sSupPr>
                        <m:ctrlPr>
                          <a:rPr lang="en-US" altLang="zh-CN" i="1">
                            <a:latin typeface="Cambria Math" panose="02040503050406030204" pitchFamily="18" charset="0"/>
                          </a:rPr>
                        </m:ctrlPr>
                      </m:sSupPr>
                      <m:e>
                        <m:r>
                          <a:rPr lang="en-US" altLang="zh-CN" i="1">
                            <a:latin typeface="Cambria Math"/>
                          </a:rPr>
                          <m:t>𝑢</m:t>
                        </m:r>
                      </m:e>
                      <m:sup>
                        <m:r>
                          <a:rPr lang="en-US" altLang="zh-CN" i="1">
                            <a:latin typeface="Cambria Math"/>
                          </a:rPr>
                          <m:t>𝑇</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oMath>
                </a14:m>
                <a:r>
                  <a:rPr lang="zh-CN" altLang="en-US" dirty="0"/>
                  <a:t>和</a:t>
                </a:r>
                <a14:m>
                  <m:oMath xmlns:m="http://schemas.openxmlformats.org/officeDocument/2006/math">
                    <m:r>
                      <a:rPr lang="zh-CN" altLang="en-US" i="1">
                        <a:latin typeface="Cambria Math"/>
                      </a:rPr>
                      <m:t>𝛽</m:t>
                    </m:r>
                    <m:sSup>
                      <m:sSupPr>
                        <m:ctrlPr>
                          <a:rPr lang="en-US" altLang="zh-CN" i="1">
                            <a:latin typeface="Cambria Math" panose="02040503050406030204" pitchFamily="18" charset="0"/>
                          </a:rPr>
                        </m:ctrlPr>
                      </m:sSupPr>
                      <m:e>
                        <m:r>
                          <a:rPr lang="en-US" altLang="zh-CN" i="1">
                            <a:latin typeface="Cambria Math"/>
                          </a:rPr>
                          <m:t>𝑣</m:t>
                        </m:r>
                      </m:e>
                      <m:sup>
                        <m:r>
                          <a:rPr lang="en-US" altLang="zh-CN" i="1">
                            <a:latin typeface="Cambria Math"/>
                          </a:rPr>
                          <m:t>𝑇</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r>
                      <a:rPr lang="zh-CN" altLang="en-US" b="0" i="1" smtClean="0">
                        <a:latin typeface="Cambria Math"/>
                      </a:rPr>
                      <m:t>是</m:t>
                    </m:r>
                    <m:r>
                      <a:rPr lang="zh-CN" altLang="en-US" i="1">
                        <a:latin typeface="Cambria Math"/>
                      </a:rPr>
                      <m:t>标量</m:t>
                    </m:r>
                    <m:r>
                      <a:rPr lang="zh-CN" altLang="en-US" b="0" i="1" smtClean="0">
                        <a:latin typeface="Cambria Math"/>
                      </a:rPr>
                      <m:t>，</m:t>
                    </m:r>
                    <m:r>
                      <a:rPr lang="zh-CN" altLang="en-US" i="1">
                        <a:latin typeface="Cambria Math"/>
                      </a:rPr>
                      <m:t>所以</m:t>
                    </m:r>
                    <m:r>
                      <a:rPr lang="zh-CN" altLang="en-US" b="0" i="1" smtClean="0">
                        <a:latin typeface="Cambria Math"/>
                      </a:rPr>
                      <m:t>令</m:t>
                    </m:r>
                  </m:oMath>
                </a14:m>
                <a:endParaRPr lang="en-US" altLang="zh-CN" dirty="0"/>
              </a:p>
              <a:p>
                <a:pPr marL="0" indent="0">
                  <a:buNone/>
                </a:pPr>
                <a:r>
                  <a:rPr lang="zh-CN" altLang="en-US" dirty="0"/>
                  <a:t>   </a:t>
                </a:r>
                <a14:m>
                  <m:oMath xmlns:m="http://schemas.openxmlformats.org/officeDocument/2006/math">
                    <m:r>
                      <a:rPr lang="zh-CN" altLang="en-US" i="1">
                        <a:latin typeface="Cambria Math"/>
                      </a:rPr>
                      <m:t>𝛼</m:t>
                    </m:r>
                    <m:sSup>
                      <m:sSupPr>
                        <m:ctrlPr>
                          <a:rPr lang="en-US" altLang="zh-CN" i="1">
                            <a:latin typeface="Cambria Math" panose="02040503050406030204" pitchFamily="18" charset="0"/>
                          </a:rPr>
                        </m:ctrlPr>
                      </m:sSupPr>
                      <m:e>
                        <m:r>
                          <a:rPr lang="en-US" altLang="zh-CN" i="1">
                            <a:latin typeface="Cambria Math"/>
                          </a:rPr>
                          <m:t>𝑢</m:t>
                        </m:r>
                      </m:e>
                      <m:sup>
                        <m:r>
                          <a:rPr lang="en-US" altLang="zh-CN" i="1">
                            <a:latin typeface="Cambria Math"/>
                          </a:rPr>
                          <m:t>𝑇</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r>
                      <a:rPr lang="en-US" altLang="zh-CN" b="0" i="1" smtClean="0">
                        <a:latin typeface="Cambria Math"/>
                      </a:rPr>
                      <m:t>=1</m:t>
                    </m:r>
                  </m:oMath>
                </a14:m>
                <a:r>
                  <a:rPr lang="zh-CN" altLang="en-US" dirty="0"/>
                  <a:t>，</a:t>
                </a:r>
                <a14:m>
                  <m:oMath xmlns:m="http://schemas.openxmlformats.org/officeDocument/2006/math">
                    <m:r>
                      <a:rPr lang="zh-CN" altLang="en-US" i="1">
                        <a:latin typeface="Cambria Math"/>
                      </a:rPr>
                      <m:t>𝛽</m:t>
                    </m:r>
                    <m:sSup>
                      <m:sSupPr>
                        <m:ctrlPr>
                          <a:rPr lang="en-US" altLang="zh-CN" i="1">
                            <a:latin typeface="Cambria Math" panose="02040503050406030204" pitchFamily="18" charset="0"/>
                          </a:rPr>
                        </m:ctrlPr>
                      </m:sSupPr>
                      <m:e>
                        <m:r>
                          <a:rPr lang="en-US" altLang="zh-CN" i="1">
                            <a:latin typeface="Cambria Math"/>
                          </a:rPr>
                          <m:t>𝑣</m:t>
                        </m:r>
                      </m:e>
                      <m:sup>
                        <m:r>
                          <a:rPr lang="en-US" altLang="zh-CN" i="1">
                            <a:latin typeface="Cambria Math"/>
                          </a:rPr>
                          <m:t>𝑇</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oMath>
                </a14:m>
                <a:r>
                  <a:rPr lang="en-US" altLang="zh-CN" dirty="0"/>
                  <a:t>=-1</a:t>
                </a:r>
              </a:p>
              <a:p>
                <a:pPr marL="0" indent="0">
                  <a:buNone/>
                </a:pPr>
                <a:r>
                  <a:rPr lang="zh-CN" altLang="en-US" dirty="0"/>
                  <a:t>可得：</a:t>
                </a:r>
                <a:endParaRPr lang="en-US" altLang="zh-CN" dirty="0"/>
              </a:p>
              <a:p>
                <a:pPr marL="0" indent="0">
                  <a:buNone/>
                </a:pPr>
                <a14:m>
                  <m:oMath xmlns:m="http://schemas.openxmlformats.org/officeDocument/2006/math">
                    <m:r>
                      <a:rPr lang="en-US" altLang="zh-CN" b="0" i="1" smtClean="0">
                        <a:latin typeface="Cambria Math"/>
                      </a:rPr>
                      <m:t>   </m:t>
                    </m:r>
                    <m:r>
                      <a:rPr lang="zh-CN" altLang="en-US" i="1">
                        <a:latin typeface="Cambria Math"/>
                      </a:rPr>
                      <m:t>𝛼</m:t>
                    </m:r>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1</m:t>
                        </m:r>
                      </m:num>
                      <m:den>
                        <m:sSup>
                          <m:sSupPr>
                            <m:ctrlPr>
                              <a:rPr lang="en-US" altLang="zh-CN" i="1">
                                <a:latin typeface="Cambria Math" panose="02040503050406030204" pitchFamily="18" charset="0"/>
                              </a:rPr>
                            </m:ctrlPr>
                          </m:sSupPr>
                          <m:e>
                            <m:r>
                              <a:rPr lang="en-US" altLang="zh-CN" i="1">
                                <a:latin typeface="Cambria Math"/>
                              </a:rPr>
                              <m:t>𝑢</m:t>
                            </m:r>
                          </m:e>
                          <m:sup>
                            <m:r>
                              <a:rPr lang="en-US" altLang="zh-CN" i="1">
                                <a:latin typeface="Cambria Math"/>
                              </a:rPr>
                              <m:t>𝑇</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den>
                    </m:f>
                  </m:oMath>
                </a14:m>
                <a:r>
                  <a:rPr lang="zh-CN" altLang="en-US" dirty="0"/>
                  <a:t>，</a:t>
                </a:r>
                <a14:m>
                  <m:oMath xmlns:m="http://schemas.openxmlformats.org/officeDocument/2006/math">
                    <m:r>
                      <a:rPr lang="zh-CN" altLang="en-US" i="1">
                        <a:latin typeface="Cambria Math"/>
                      </a:rPr>
                      <m:t>𝛽</m:t>
                    </m:r>
                  </m:oMath>
                </a14:m>
                <a:r>
                  <a:rPr lang="en-US" altLang="zh-CN" dirty="0"/>
                  <a:t>=-</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1</m:t>
                        </m:r>
                      </m:num>
                      <m:den>
                        <m:sSup>
                          <m:sSupPr>
                            <m:ctrlPr>
                              <a:rPr lang="en-US" altLang="zh-CN" i="1">
                                <a:latin typeface="Cambria Math" panose="02040503050406030204" pitchFamily="18" charset="0"/>
                              </a:rPr>
                            </m:ctrlPr>
                          </m:sSupPr>
                          <m:e>
                            <m:r>
                              <a:rPr lang="en-US" altLang="zh-CN" i="1">
                                <a:latin typeface="Cambria Math"/>
                              </a:rPr>
                              <m:t>𝑣</m:t>
                            </m:r>
                          </m:e>
                          <m:sup>
                            <m:r>
                              <a:rPr lang="en-US" altLang="zh-CN" i="1">
                                <a:latin typeface="Cambria Math"/>
                              </a:rPr>
                              <m:t>𝑇</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den>
                    </m:f>
                  </m:oMath>
                </a14:m>
                <a:endParaRPr lang="en-US" altLang="zh-CN" dirty="0"/>
              </a:p>
              <a:p>
                <a:pPr marL="0" indent="0">
                  <a:buNone/>
                </a:pPr>
                <a:endParaRPr lang="en-US" altLang="zh-CN" dirty="0"/>
              </a:p>
              <a:p>
                <a:pPr marL="0" indent="0">
                  <a:buNone/>
                </a:pPr>
                <a:r>
                  <a:rPr lang="zh-CN" altLang="en-US" dirty="0"/>
                  <a:t>其中向量</a:t>
                </a:r>
                <a:r>
                  <a:rPr lang="en-US" altLang="zh-CN" dirty="0"/>
                  <a:t>u</a:t>
                </a:r>
                <a:r>
                  <a:rPr lang="zh-CN" altLang="en-US" dirty="0"/>
                  <a:t>和</a:t>
                </a:r>
                <a:r>
                  <a:rPr lang="en-US" altLang="zh-CN" dirty="0"/>
                  <a:t>v</a:t>
                </a:r>
                <a:r>
                  <a:rPr lang="zh-CN" altLang="en-US" dirty="0"/>
                  <a:t>仍需确定</a:t>
                </a:r>
                <a:endParaRPr lang="en-US" altLang="zh-CN" dirty="0"/>
              </a:p>
              <a:p>
                <a:pPr marL="0" indent="0">
                  <a:buNone/>
                </a:pPr>
                <a:endParaRPr lang="zh-CN" altLang="en-US"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17" t="-2241"/>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zh-CN" altLang="en-US" dirty="0"/>
                  <a:t>根据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𝑠</m:t>
                        </m:r>
                      </m:e>
                      <m:sup>
                        <m:r>
                          <a:rPr lang="en-US" altLang="zh-CN" i="1">
                            <a:latin typeface="Cambria Math"/>
                          </a:rPr>
                          <m:t>𝑘</m:t>
                        </m:r>
                      </m:sup>
                    </m:sSup>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𝐷</m:t>
                        </m:r>
                      </m:e>
                      <m:sup>
                        <m:r>
                          <a:rPr lang="en-US" altLang="zh-CN" i="1">
                            <a:latin typeface="Cambria Math"/>
                          </a:rPr>
                          <m:t>𝑘</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oMath>
                </a14:m>
                <a:r>
                  <a:rPr lang="en-US" altLang="zh-CN" dirty="0"/>
                  <a:t>+</a:t>
                </a:r>
                <a14:m>
                  <m:oMath xmlns:m="http://schemas.openxmlformats.org/officeDocument/2006/math">
                    <m:r>
                      <a:rPr lang="en-US" altLang="zh-CN">
                        <a:latin typeface="Cambria Math"/>
                      </a:rPr>
                      <m:t>(</m:t>
                    </m:r>
                    <m:r>
                      <a:rPr lang="zh-CN" altLang="en-US" i="1">
                        <a:latin typeface="Cambria Math"/>
                      </a:rPr>
                      <m:t>𝛼</m:t>
                    </m:r>
                    <m:sSup>
                      <m:sSupPr>
                        <m:ctrlPr>
                          <a:rPr lang="en-US" altLang="zh-CN" i="1">
                            <a:latin typeface="Cambria Math" panose="02040503050406030204" pitchFamily="18" charset="0"/>
                          </a:rPr>
                        </m:ctrlPr>
                      </m:sSupPr>
                      <m:e>
                        <m:r>
                          <a:rPr lang="en-US" altLang="zh-CN" i="1">
                            <a:latin typeface="Cambria Math"/>
                          </a:rPr>
                          <m:t>𝑢</m:t>
                        </m:r>
                      </m:e>
                      <m:sup>
                        <m:r>
                          <a:rPr lang="en-US" altLang="zh-CN" i="1">
                            <a:latin typeface="Cambria Math"/>
                          </a:rPr>
                          <m:t>𝑇</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r>
                      <a:rPr lang="en-US" altLang="zh-CN" i="1">
                        <a:latin typeface="Cambria Math"/>
                      </a:rPr>
                      <m:t>)</m:t>
                    </m:r>
                    <m:r>
                      <a:rPr lang="en-US" altLang="zh-CN" i="1">
                        <a:latin typeface="Cambria Math"/>
                      </a:rPr>
                      <m:t>𝑢</m:t>
                    </m:r>
                    <m:r>
                      <a:rPr lang="en-US" altLang="zh-CN" i="1">
                        <a:latin typeface="Cambria Math"/>
                      </a:rPr>
                      <m:t> </m:t>
                    </m:r>
                  </m:oMath>
                </a14:m>
                <a:r>
                  <a:rPr lang="en-US" altLang="zh-CN" dirty="0"/>
                  <a:t>+</a:t>
                </a:r>
                <a14:m>
                  <m:oMath xmlns:m="http://schemas.openxmlformats.org/officeDocument/2006/math">
                    <m:r>
                      <a:rPr lang="en-US" altLang="zh-CN" i="1">
                        <a:latin typeface="Cambria Math"/>
                      </a:rPr>
                      <m:t> (</m:t>
                    </m:r>
                    <m:r>
                      <a:rPr lang="zh-CN" altLang="en-US" i="1">
                        <a:latin typeface="Cambria Math"/>
                      </a:rPr>
                      <m:t>𝛽</m:t>
                    </m:r>
                    <m:sSup>
                      <m:sSupPr>
                        <m:ctrlPr>
                          <a:rPr lang="en-US" altLang="zh-CN" i="1">
                            <a:latin typeface="Cambria Math" panose="02040503050406030204" pitchFamily="18" charset="0"/>
                          </a:rPr>
                        </m:ctrlPr>
                      </m:sSupPr>
                      <m:e>
                        <m:r>
                          <a:rPr lang="en-US" altLang="zh-CN" i="1">
                            <a:latin typeface="Cambria Math"/>
                          </a:rPr>
                          <m:t>𝑣</m:t>
                        </m:r>
                      </m:e>
                      <m:sup>
                        <m:r>
                          <a:rPr lang="en-US" altLang="zh-CN" i="1">
                            <a:latin typeface="Cambria Math"/>
                          </a:rPr>
                          <m:t>𝑇</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r>
                      <a:rPr lang="en-US" altLang="zh-CN" i="1">
                        <a:latin typeface="Cambria Math"/>
                      </a:rPr>
                      <m:t>)</m:t>
                    </m:r>
                    <m:r>
                      <a:rPr lang="en-US" altLang="zh-CN" i="1">
                        <a:latin typeface="Cambria Math"/>
                      </a:rPr>
                      <m:t>𝑣</m:t>
                    </m:r>
                  </m:oMath>
                </a14:m>
                <a:r>
                  <a:rPr lang="zh-CN" altLang="en-US" dirty="0"/>
                  <a:t> 可得</a:t>
                </a:r>
                <a:endParaRPr lang="en-US" altLang="zh-CN" dirty="0"/>
              </a:p>
              <a:p>
                <a:pPr marL="0" indent="0">
                  <a:buNone/>
                </a:pPr>
                <a:r>
                  <a:rPr lang="en-US" altLang="zh-CN" dirty="0"/>
                  <a:t>  </a:t>
                </a:r>
                <a14:m>
                  <m:oMath xmlns:m="http://schemas.openxmlformats.org/officeDocument/2006/math">
                    <m:r>
                      <a:rPr lang="en-US" altLang="zh-CN" i="1">
                        <a:latin typeface="Cambria Math"/>
                      </a:rPr>
                      <m:t>𝑢</m:t>
                    </m:r>
                    <m:r>
                      <a:rPr lang="en-US" altLang="zh-CN" i="1">
                        <a:latin typeface="Cambria Math"/>
                      </a:rPr>
                      <m:t> −</m:t>
                    </m:r>
                    <m:r>
                      <a:rPr lang="en-US" altLang="zh-CN" i="1">
                        <a:latin typeface="Cambria Math"/>
                      </a:rPr>
                      <m:t>𝑣</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𝑠</m:t>
                        </m:r>
                      </m:e>
                      <m:sup>
                        <m:r>
                          <a:rPr lang="en-US" altLang="zh-CN" i="1">
                            <a:latin typeface="Cambria Math"/>
                          </a:rPr>
                          <m:t>𝑘</m:t>
                        </m:r>
                      </m:sup>
                    </m:sSup>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𝐷</m:t>
                        </m:r>
                      </m:e>
                      <m:sup>
                        <m:r>
                          <a:rPr lang="en-US" altLang="zh-CN" i="1">
                            <a:latin typeface="Cambria Math"/>
                          </a:rPr>
                          <m:t>𝑘</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oMath>
                </a14:m>
                <a:endParaRPr lang="en-US" altLang="zh-CN" dirty="0"/>
              </a:p>
              <a:p>
                <a:pPr marL="0" indent="0">
                  <a:buNone/>
                </a:pPr>
                <a:r>
                  <a:rPr lang="zh-CN" altLang="en-US" dirty="0"/>
                  <a:t>令 </a:t>
                </a:r>
                <a14:m>
                  <m:oMath xmlns:m="http://schemas.openxmlformats.org/officeDocument/2006/math">
                    <m:r>
                      <a:rPr lang="en-US" altLang="zh-CN" i="1">
                        <a:latin typeface="Cambria Math"/>
                      </a:rPr>
                      <m:t>𝑢</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𝑠</m:t>
                        </m:r>
                      </m:e>
                      <m:sup>
                        <m:r>
                          <a:rPr lang="en-US" altLang="zh-CN" i="1">
                            <a:latin typeface="Cambria Math"/>
                          </a:rPr>
                          <m:t>𝑘</m:t>
                        </m:r>
                      </m:sup>
                    </m:sSup>
                  </m:oMath>
                </a14:m>
                <a:r>
                  <a:rPr lang="zh-CN" altLang="en-US" dirty="0"/>
                  <a:t>，</a:t>
                </a:r>
                <a:r>
                  <a:rPr lang="en-US" altLang="zh-CN" dirty="0"/>
                  <a:t> </a:t>
                </a:r>
                <a14:m>
                  <m:oMath xmlns:m="http://schemas.openxmlformats.org/officeDocument/2006/math">
                    <m:r>
                      <a:rPr lang="en-US" altLang="zh-CN" i="1">
                        <a:latin typeface="Cambria Math"/>
                      </a:rPr>
                      <m:t>𝑣</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𝐷</m:t>
                        </m:r>
                      </m:e>
                      <m:sup>
                        <m:r>
                          <a:rPr lang="en-US" altLang="zh-CN" i="1">
                            <a:latin typeface="Cambria Math"/>
                          </a:rPr>
                          <m:t>𝑘</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oMath>
                </a14:m>
                <a:endParaRPr lang="en-US" altLang="zh-CN" dirty="0"/>
              </a:p>
              <a:p>
                <a:pPr marL="0" indent="0">
                  <a:buNone/>
                </a:pPr>
                <a:r>
                  <a:rPr lang="zh-CN" altLang="en-US" dirty="0"/>
                  <a:t>代入</a:t>
                </a:r>
                <a14:m>
                  <m:oMath xmlns:m="http://schemas.openxmlformats.org/officeDocument/2006/math">
                    <m:r>
                      <a:rPr lang="zh-CN" altLang="en-US" i="1">
                        <a:latin typeface="Cambria Math"/>
                      </a:rPr>
                      <m:t>𝛼</m:t>
                    </m:r>
                    <m:r>
                      <a:rPr lang="en-US" altLang="zh-CN" i="1">
                        <a:latin typeface="Cambria Math"/>
                      </a:rPr>
                      <m:t>=</m:t>
                    </m:r>
                    <m:f>
                      <m:fPr>
                        <m:ctrlPr>
                          <a:rPr lang="en-US" altLang="zh-CN" i="1">
                            <a:latin typeface="Cambria Math" panose="02040503050406030204" pitchFamily="18" charset="0"/>
                          </a:rPr>
                        </m:ctrlPr>
                      </m:fPr>
                      <m:num>
                        <m:r>
                          <a:rPr lang="en-US" altLang="zh-CN" i="1">
                            <a:latin typeface="Cambria Math"/>
                          </a:rPr>
                          <m:t>1</m:t>
                        </m:r>
                      </m:num>
                      <m:den>
                        <m:sSup>
                          <m:sSupPr>
                            <m:ctrlPr>
                              <a:rPr lang="en-US" altLang="zh-CN" i="1">
                                <a:latin typeface="Cambria Math" panose="02040503050406030204" pitchFamily="18" charset="0"/>
                              </a:rPr>
                            </m:ctrlPr>
                          </m:sSupPr>
                          <m:e>
                            <m:r>
                              <a:rPr lang="en-US" altLang="zh-CN" i="1">
                                <a:latin typeface="Cambria Math"/>
                              </a:rPr>
                              <m:t>𝑢</m:t>
                            </m:r>
                          </m:e>
                          <m:sup>
                            <m:r>
                              <a:rPr lang="en-US" altLang="zh-CN" i="1">
                                <a:latin typeface="Cambria Math"/>
                              </a:rPr>
                              <m:t>𝑇</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den>
                    </m:f>
                  </m:oMath>
                </a14:m>
                <a:r>
                  <a:rPr lang="zh-CN" altLang="en-US" dirty="0"/>
                  <a:t>，</a:t>
                </a:r>
                <a14:m>
                  <m:oMath xmlns:m="http://schemas.openxmlformats.org/officeDocument/2006/math">
                    <m:r>
                      <a:rPr lang="zh-CN" altLang="en-US" i="1">
                        <a:latin typeface="Cambria Math"/>
                      </a:rPr>
                      <m:t>𝛽</m:t>
                    </m:r>
                  </m:oMath>
                </a14:m>
                <a:r>
                  <a:rPr lang="en-US" altLang="zh-CN" dirty="0"/>
                  <a:t>=-</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1</m:t>
                        </m:r>
                      </m:num>
                      <m:den>
                        <m:sSup>
                          <m:sSupPr>
                            <m:ctrlPr>
                              <a:rPr lang="en-US" altLang="zh-CN" i="1">
                                <a:latin typeface="Cambria Math" panose="02040503050406030204" pitchFamily="18" charset="0"/>
                              </a:rPr>
                            </m:ctrlPr>
                          </m:sSupPr>
                          <m:e>
                            <m:r>
                              <a:rPr lang="en-US" altLang="zh-CN" i="1">
                                <a:latin typeface="Cambria Math"/>
                              </a:rPr>
                              <m:t>𝑣</m:t>
                            </m:r>
                          </m:e>
                          <m:sup>
                            <m:r>
                              <a:rPr lang="en-US" altLang="zh-CN" i="1">
                                <a:latin typeface="Cambria Math"/>
                              </a:rPr>
                              <m:t>𝑇</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den>
                    </m:f>
                  </m:oMath>
                </a14:m>
                <a:r>
                  <a:rPr lang="zh-CN" altLang="en-US" dirty="0"/>
                  <a:t>得</a:t>
                </a:r>
                <a:endParaRPr lang="en-US" altLang="zh-CN" dirty="0"/>
              </a:p>
              <a:p>
                <a:pPr marL="0" indent="0">
                  <a:buNone/>
                </a:pPr>
                <a14:m>
                  <m:oMath xmlns:m="http://schemas.openxmlformats.org/officeDocument/2006/math">
                    <m:r>
                      <a:rPr lang="zh-CN" altLang="en-US" i="1">
                        <a:latin typeface="Cambria Math"/>
                      </a:rPr>
                      <m:t>𝛼</m:t>
                    </m:r>
                    <m:r>
                      <a:rPr lang="en-US" altLang="zh-CN" i="1">
                        <a:latin typeface="Cambria Math"/>
                      </a:rPr>
                      <m:t>=</m:t>
                    </m:r>
                    <m:f>
                      <m:fPr>
                        <m:ctrlPr>
                          <a:rPr lang="en-US" altLang="zh-CN" i="1">
                            <a:latin typeface="Cambria Math" panose="02040503050406030204" pitchFamily="18" charset="0"/>
                          </a:rPr>
                        </m:ctrlPr>
                      </m:fPr>
                      <m:num>
                        <m:r>
                          <a:rPr lang="en-US" altLang="zh-CN" i="1">
                            <a:latin typeface="Cambria Math"/>
                          </a:rPr>
                          <m:t>1</m:t>
                        </m:r>
                      </m:num>
                      <m:den>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a:rPr>
                                  <m:t>𝑠</m:t>
                                </m:r>
                              </m:e>
                              <m:sup>
                                <m:r>
                                  <a:rPr lang="en-US" altLang="zh-CN" i="1">
                                    <a:latin typeface="Cambria Math"/>
                                  </a:rPr>
                                  <m:t>𝑘</m:t>
                                </m:r>
                              </m:sup>
                            </m:sSup>
                          </m:e>
                          <m:sup>
                            <m:r>
                              <a:rPr lang="en-US" altLang="zh-CN" i="1">
                                <a:latin typeface="Cambria Math"/>
                              </a:rPr>
                              <m:t>𝑇</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den>
                    </m:f>
                  </m:oMath>
                </a14:m>
                <a:r>
                  <a:rPr lang="zh-CN" altLang="en-US" dirty="0"/>
                  <a:t>，</a:t>
                </a:r>
                <a14:m>
                  <m:oMath xmlns:m="http://schemas.openxmlformats.org/officeDocument/2006/math">
                    <m:r>
                      <a:rPr lang="zh-CN" altLang="en-US" i="1">
                        <a:latin typeface="Cambria Math"/>
                      </a:rPr>
                      <m:t>𝛽</m:t>
                    </m:r>
                  </m:oMath>
                </a14:m>
                <a:r>
                  <a:rPr lang="en-US" altLang="zh-CN" dirty="0"/>
                  <a:t>=-</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1</m:t>
                        </m:r>
                      </m:num>
                      <m:den>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e>
                          <m:sup>
                            <m:r>
                              <a:rPr lang="en-US" altLang="zh-CN" i="1">
                                <a:latin typeface="Cambria Math"/>
                              </a:rPr>
                              <m:t>𝑇</m:t>
                            </m:r>
                          </m:sup>
                        </m:sSup>
                        <m:sSup>
                          <m:sSupPr>
                            <m:ctrlPr>
                              <a:rPr lang="en-US" altLang="zh-CN" i="1">
                                <a:latin typeface="Cambria Math" panose="02040503050406030204" pitchFamily="18" charset="0"/>
                              </a:rPr>
                            </m:ctrlPr>
                          </m:sSupPr>
                          <m:e>
                            <m:r>
                              <a:rPr lang="en-US" altLang="zh-CN" i="1">
                                <a:latin typeface="Cambria Math"/>
                              </a:rPr>
                              <m:t>𝐷</m:t>
                            </m:r>
                          </m:e>
                          <m:sup>
                            <m:r>
                              <a:rPr lang="en-US" altLang="zh-CN" i="1">
                                <a:latin typeface="Cambria Math"/>
                              </a:rPr>
                              <m:t>𝑘</m:t>
                            </m:r>
                          </m:sup>
                        </m:sSup>
                        <m:sSup>
                          <m:sSupPr>
                            <m:ctrlPr>
                              <a:rPr lang="en-US" altLang="zh-CN" i="1">
                                <a:latin typeface="Cambria Math" panose="02040503050406030204" pitchFamily="18" charset="0"/>
                              </a:rPr>
                            </m:ctrlPr>
                          </m:sSupPr>
                          <m:e>
                            <m:r>
                              <a:rPr lang="en-US" altLang="zh-CN" i="1">
                                <a:latin typeface="Cambria Math"/>
                              </a:rPr>
                              <m:t>𝑦</m:t>
                            </m:r>
                          </m:e>
                          <m:sup>
                            <m:r>
                              <a:rPr lang="en-US" altLang="zh-CN" i="1">
                                <a:latin typeface="Cambria Math"/>
                              </a:rPr>
                              <m:t>𝑘</m:t>
                            </m:r>
                          </m:sup>
                        </m:sSup>
                      </m:den>
                    </m:f>
                  </m:oMath>
                </a14:m>
                <a:endParaRPr lang="en-US" altLang="zh-CN" dirty="0"/>
              </a:p>
              <a:p>
                <a:pPr marL="0" indent="0">
                  <a:buNone/>
                </a:pPr>
                <a14:m>
                  <m:oMathPara xmlns:m="http://schemas.openxmlformats.org/officeDocument/2006/math">
                    <m:oMathParaPr>
                      <m:jc m:val="left"/>
                    </m:oMathParaPr>
                    <m:oMath xmlns:m="http://schemas.openxmlformats.org/officeDocument/2006/math">
                      <m:r>
                        <a:rPr lang="zh-CN" altLang="en-US" b="1" i="1" smtClean="0">
                          <a:solidFill>
                            <a:srgbClr val="FF0000"/>
                          </a:solidFill>
                          <a:latin typeface="Cambria Math"/>
                        </a:rPr>
                        <m:t>∆</m:t>
                      </m:r>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𝑫</m:t>
                          </m:r>
                        </m:e>
                        <m:sup>
                          <m:r>
                            <a:rPr lang="en-US" altLang="zh-CN" b="1" i="1" smtClean="0">
                              <a:solidFill>
                                <a:srgbClr val="FF0000"/>
                              </a:solidFill>
                              <a:latin typeface="Cambria Math"/>
                            </a:rPr>
                            <m:t>𝒌</m:t>
                          </m:r>
                        </m:sup>
                      </m:sSup>
                      <m:r>
                        <a:rPr lang="en-US" altLang="zh-CN" b="1" i="1" smtClean="0">
                          <a:solidFill>
                            <a:srgbClr val="FF0000"/>
                          </a:solidFill>
                          <a:latin typeface="Cambria Math"/>
                        </a:rPr>
                        <m:t>=</m:t>
                      </m:r>
                      <m:f>
                        <m:fPr>
                          <m:ctrlPr>
                            <a:rPr lang="en-US" altLang="zh-CN" b="1" i="1" smtClean="0">
                              <a:solidFill>
                                <a:srgbClr val="FF0000"/>
                              </a:solidFill>
                              <a:latin typeface="Cambria Math" panose="02040503050406030204" pitchFamily="18" charset="0"/>
                            </a:rPr>
                          </m:ctrlPr>
                        </m:fPr>
                        <m:num>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𝒔</m:t>
                              </m:r>
                            </m:e>
                            <m:sup>
                              <m:r>
                                <a:rPr lang="en-US" altLang="zh-CN" b="1" i="1">
                                  <a:solidFill>
                                    <a:srgbClr val="FF0000"/>
                                  </a:solidFill>
                                  <a:latin typeface="Cambria Math"/>
                                </a:rPr>
                                <m:t>𝒌</m:t>
                              </m:r>
                            </m:sup>
                          </m:sSup>
                          <m:sSup>
                            <m:sSupPr>
                              <m:ctrlPr>
                                <a:rPr lang="en-US" altLang="zh-CN" b="1" i="1">
                                  <a:solidFill>
                                    <a:srgbClr val="FF0000"/>
                                  </a:solidFill>
                                  <a:latin typeface="Cambria Math" panose="02040503050406030204" pitchFamily="18" charset="0"/>
                                </a:rPr>
                              </m:ctrlPr>
                            </m:sSupPr>
                            <m:e>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𝒔</m:t>
                                  </m:r>
                                </m:e>
                                <m:sup>
                                  <m:r>
                                    <a:rPr lang="en-US" altLang="zh-CN" b="1" i="1">
                                      <a:solidFill>
                                        <a:srgbClr val="FF0000"/>
                                      </a:solidFill>
                                      <a:latin typeface="Cambria Math"/>
                                    </a:rPr>
                                    <m:t>𝒌</m:t>
                                  </m:r>
                                </m:sup>
                              </m:sSup>
                            </m:e>
                            <m:sup>
                              <m:r>
                                <a:rPr lang="en-US" altLang="zh-CN" b="1" i="1">
                                  <a:solidFill>
                                    <a:srgbClr val="FF0000"/>
                                  </a:solidFill>
                                  <a:latin typeface="Cambria Math"/>
                                </a:rPr>
                                <m:t>𝑻</m:t>
                              </m:r>
                            </m:sup>
                          </m:sSup>
                        </m:num>
                        <m:den>
                          <m:sSup>
                            <m:sSupPr>
                              <m:ctrlPr>
                                <a:rPr lang="en-US" altLang="zh-CN" b="1" i="1">
                                  <a:solidFill>
                                    <a:srgbClr val="FF0000"/>
                                  </a:solidFill>
                                  <a:latin typeface="Cambria Math" panose="02040503050406030204" pitchFamily="18" charset="0"/>
                                </a:rPr>
                              </m:ctrlPr>
                            </m:sSupPr>
                            <m:e>
                              <m:sSup>
                                <m:sSupPr>
                                  <m:ctrlPr>
                                    <a:rPr lang="en-US" altLang="zh-CN" b="1" i="1">
                                      <a:solidFill>
                                        <a:srgbClr val="FF0000"/>
                                      </a:solidFill>
                                      <a:latin typeface="Cambria Math" panose="02040503050406030204" pitchFamily="18" charset="0"/>
                                    </a:rPr>
                                  </m:ctrlPr>
                                </m:sSupPr>
                                <m:e>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𝒔</m:t>
                                      </m:r>
                                    </m:e>
                                    <m:sup>
                                      <m:r>
                                        <a:rPr lang="en-US" altLang="zh-CN" b="1" i="1">
                                          <a:solidFill>
                                            <a:srgbClr val="FF0000"/>
                                          </a:solidFill>
                                          <a:latin typeface="Cambria Math"/>
                                        </a:rPr>
                                        <m:t>𝒌</m:t>
                                      </m:r>
                                    </m:sup>
                                  </m:sSup>
                                </m:e>
                                <m:sup>
                                  <m:r>
                                    <a:rPr lang="en-US" altLang="zh-CN" b="1" i="1">
                                      <a:solidFill>
                                        <a:srgbClr val="FF0000"/>
                                      </a:solidFill>
                                      <a:latin typeface="Cambria Math"/>
                                    </a:rPr>
                                    <m:t>𝑻</m:t>
                                  </m:r>
                                </m:sup>
                              </m:sSup>
                              <m:r>
                                <a:rPr lang="en-US" altLang="zh-CN" b="1" i="1">
                                  <a:solidFill>
                                    <a:srgbClr val="FF0000"/>
                                  </a:solidFill>
                                  <a:latin typeface="Cambria Math"/>
                                </a:rPr>
                                <m:t>𝒚</m:t>
                              </m:r>
                            </m:e>
                            <m:sup>
                              <m:r>
                                <a:rPr lang="en-US" altLang="zh-CN" b="1" i="1">
                                  <a:solidFill>
                                    <a:srgbClr val="FF0000"/>
                                  </a:solidFill>
                                  <a:latin typeface="Cambria Math"/>
                                </a:rPr>
                                <m:t>𝒌</m:t>
                              </m:r>
                            </m:sup>
                          </m:sSup>
                        </m:den>
                      </m:f>
                      <m:r>
                        <a:rPr lang="en-US" altLang="zh-CN" b="1" i="1" smtClean="0">
                          <a:solidFill>
                            <a:srgbClr val="FF0000"/>
                          </a:solidFill>
                          <a:latin typeface="Cambria Math"/>
                        </a:rPr>
                        <m:t>−</m:t>
                      </m:r>
                      <m:f>
                        <m:fPr>
                          <m:ctrlPr>
                            <a:rPr lang="en-US" altLang="zh-CN" b="1" i="1" smtClean="0">
                              <a:solidFill>
                                <a:srgbClr val="FF0000"/>
                              </a:solidFill>
                              <a:latin typeface="Cambria Math" panose="02040503050406030204" pitchFamily="18" charset="0"/>
                            </a:rPr>
                          </m:ctrlPr>
                        </m:fPr>
                        <m:num>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𝑫</m:t>
                              </m:r>
                            </m:e>
                            <m:sup>
                              <m:r>
                                <a:rPr lang="en-US" altLang="zh-CN" b="1" i="1">
                                  <a:solidFill>
                                    <a:srgbClr val="FF0000"/>
                                  </a:solidFill>
                                  <a:latin typeface="Cambria Math"/>
                                </a:rPr>
                                <m:t>𝒌</m:t>
                              </m:r>
                            </m:sup>
                          </m:sSup>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𝒚</m:t>
                              </m:r>
                            </m:e>
                            <m:sup>
                              <m:r>
                                <a:rPr lang="en-US" altLang="zh-CN" b="1" i="1">
                                  <a:solidFill>
                                    <a:srgbClr val="FF0000"/>
                                  </a:solidFill>
                                  <a:latin typeface="Cambria Math"/>
                                </a:rPr>
                                <m:t>𝒌</m:t>
                              </m:r>
                            </m:sup>
                          </m:sSup>
                          <m:sSup>
                            <m:sSupPr>
                              <m:ctrlPr>
                                <a:rPr lang="en-US" altLang="zh-CN" b="1" i="1">
                                  <a:solidFill>
                                    <a:srgbClr val="FF0000"/>
                                  </a:solidFill>
                                  <a:latin typeface="Cambria Math" panose="02040503050406030204" pitchFamily="18" charset="0"/>
                                </a:rPr>
                              </m:ctrlPr>
                            </m:sSupPr>
                            <m:e>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𝒚</m:t>
                                  </m:r>
                                </m:e>
                                <m:sup>
                                  <m:r>
                                    <a:rPr lang="en-US" altLang="zh-CN" b="1" i="1">
                                      <a:solidFill>
                                        <a:srgbClr val="FF0000"/>
                                      </a:solidFill>
                                      <a:latin typeface="Cambria Math"/>
                                    </a:rPr>
                                    <m:t>𝒌</m:t>
                                  </m:r>
                                </m:sup>
                              </m:sSup>
                            </m:e>
                            <m:sup>
                              <m:r>
                                <a:rPr lang="en-US" altLang="zh-CN" b="1" i="1">
                                  <a:solidFill>
                                    <a:srgbClr val="FF0000"/>
                                  </a:solidFill>
                                  <a:latin typeface="Cambria Math"/>
                                </a:rPr>
                                <m:t>𝑻</m:t>
                              </m:r>
                            </m:sup>
                          </m:sSup>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𝑫</m:t>
                              </m:r>
                            </m:e>
                            <m:sup>
                              <m:r>
                                <a:rPr lang="en-US" altLang="zh-CN" b="1" i="1">
                                  <a:solidFill>
                                    <a:srgbClr val="FF0000"/>
                                  </a:solidFill>
                                  <a:latin typeface="Cambria Math"/>
                                </a:rPr>
                                <m:t>𝒌</m:t>
                              </m:r>
                            </m:sup>
                          </m:sSup>
                        </m:num>
                        <m:den>
                          <m:sSup>
                            <m:sSupPr>
                              <m:ctrlPr>
                                <a:rPr lang="en-US" altLang="zh-CN" b="1" i="1">
                                  <a:solidFill>
                                    <a:srgbClr val="FF0000"/>
                                  </a:solidFill>
                                  <a:latin typeface="Cambria Math" panose="02040503050406030204" pitchFamily="18" charset="0"/>
                                </a:rPr>
                              </m:ctrlPr>
                            </m:sSupPr>
                            <m:e>
                              <m:sSup>
                                <m:sSupPr>
                                  <m:ctrlPr>
                                    <a:rPr lang="en-US" altLang="zh-CN" b="1" i="1">
                                      <a:solidFill>
                                        <a:srgbClr val="FF0000"/>
                                      </a:solidFill>
                                      <a:latin typeface="Cambria Math" panose="02040503050406030204" pitchFamily="18" charset="0"/>
                                    </a:rPr>
                                  </m:ctrlPr>
                                </m:sSupPr>
                                <m:e>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𝒚</m:t>
                                      </m:r>
                                    </m:e>
                                    <m:sup>
                                      <m:r>
                                        <a:rPr lang="en-US" altLang="zh-CN" b="1" i="1">
                                          <a:solidFill>
                                            <a:srgbClr val="FF0000"/>
                                          </a:solidFill>
                                          <a:latin typeface="Cambria Math"/>
                                        </a:rPr>
                                        <m:t>𝒌</m:t>
                                      </m:r>
                                    </m:sup>
                                  </m:sSup>
                                </m:e>
                                <m:sup>
                                  <m:r>
                                    <a:rPr lang="en-US" altLang="zh-CN" b="1" i="1">
                                      <a:solidFill>
                                        <a:srgbClr val="FF0000"/>
                                      </a:solidFill>
                                      <a:latin typeface="Cambria Math"/>
                                    </a:rPr>
                                    <m:t>𝑻</m:t>
                                  </m:r>
                                </m:sup>
                              </m:sSup>
                              <m:r>
                                <a:rPr lang="en-US" altLang="zh-CN" b="1" i="1">
                                  <a:solidFill>
                                    <a:srgbClr val="FF0000"/>
                                  </a:solidFill>
                                  <a:latin typeface="Cambria Math"/>
                                </a:rPr>
                                <m:t>𝑫</m:t>
                              </m:r>
                            </m:e>
                            <m:sup>
                              <m:r>
                                <a:rPr lang="en-US" altLang="zh-CN" b="1" i="1">
                                  <a:solidFill>
                                    <a:srgbClr val="FF0000"/>
                                  </a:solidFill>
                                  <a:latin typeface="Cambria Math"/>
                                </a:rPr>
                                <m:t>𝒌</m:t>
                              </m:r>
                            </m:sup>
                          </m:sSup>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𝒚</m:t>
                              </m:r>
                            </m:e>
                            <m:sup>
                              <m:r>
                                <a:rPr lang="en-US" altLang="zh-CN" b="1" i="1">
                                  <a:solidFill>
                                    <a:srgbClr val="FF0000"/>
                                  </a:solidFill>
                                  <a:latin typeface="Cambria Math"/>
                                </a:rPr>
                                <m:t>𝒌</m:t>
                              </m:r>
                            </m:sup>
                          </m:sSup>
                        </m:den>
                      </m:f>
                    </m:oMath>
                  </m:oMathPara>
                </a14:m>
                <a:endParaRPr lang="zh-CN" altLang="en-US" b="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17" t="-2241"/>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L-BFGS:</a:t>
                </a:r>
                <a:r>
                  <a:rPr lang="zh-CN" altLang="en-US" dirty="0"/>
                  <a:t>不再存储完整的矩阵</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𝐷</m:t>
                        </m:r>
                      </m:e>
                      <m:sup>
                        <m:r>
                          <a:rPr lang="en-US" altLang="zh-CN" i="1">
                            <a:latin typeface="Cambria Math"/>
                          </a:rPr>
                          <m:t>𝑘</m:t>
                        </m:r>
                      </m:sup>
                    </m:sSup>
                  </m:oMath>
                </a14:m>
                <a:r>
                  <a:rPr lang="zh-CN" altLang="en-US" dirty="0"/>
                  <a:t>，而是存储计算过程中的向量序列</a:t>
                </a:r>
                <a14:m>
                  <m:oMath xmlns:m="http://schemas.openxmlformats.org/officeDocument/2006/math">
                    <m:r>
                      <a:rPr lang="en-US" altLang="zh-CN" b="0" i="1" smtClean="0">
                        <a:latin typeface="Cambria Math"/>
                      </a:rPr>
                      <m:t>𝑠</m:t>
                    </m:r>
                    <m:d>
                      <m:dPr>
                        <m:begChr m:val="{"/>
                        <m:endChr m:val="}"/>
                        <m:ctrlPr>
                          <a:rPr lang="en-US" altLang="zh-CN" b="0" i="1" smtClean="0">
                            <a:latin typeface="Cambria Math" panose="02040503050406030204" pitchFamily="18" charset="0"/>
                          </a:rPr>
                        </m:ctrlPr>
                      </m:dPr>
                      <m:e>
                        <m:r>
                          <a:rPr lang="en-US" altLang="zh-CN" b="0" i="1" smtClean="0">
                            <a:latin typeface="Cambria Math"/>
                          </a:rPr>
                          <m:t>𝑖</m:t>
                        </m:r>
                      </m:e>
                    </m:d>
                    <m:r>
                      <a:rPr lang="en-US" altLang="zh-CN" b="0" i="1" smtClean="0">
                        <a:latin typeface="Cambria Math"/>
                      </a:rPr>
                      <m:t>,</m:t>
                    </m:r>
                    <m:r>
                      <a:rPr lang="en-US" altLang="zh-CN" b="0" i="1" smtClean="0">
                        <a:latin typeface="Cambria Math"/>
                      </a:rPr>
                      <m:t>𝑦</m:t>
                    </m:r>
                    <m:r>
                      <a:rPr lang="en-US" altLang="zh-CN" b="0" i="1" smtClean="0">
                        <a:latin typeface="Cambria Math"/>
                      </a:rPr>
                      <m:t>{</m:t>
                    </m:r>
                    <m:r>
                      <a:rPr lang="en-US" altLang="zh-CN" b="0" i="1" smtClean="0">
                        <a:latin typeface="Cambria Math"/>
                      </a:rPr>
                      <m:t>𝑖</m:t>
                    </m:r>
                    <m:r>
                      <a:rPr lang="en-US" altLang="zh-CN" b="0" i="1" smtClean="0">
                        <a:latin typeface="Cambria Math"/>
                      </a:rPr>
                      <m:t>}</m:t>
                    </m:r>
                  </m:oMath>
                </a14:m>
                <a:r>
                  <a:rPr lang="zh-CN" altLang="en-US" dirty="0"/>
                  <a:t>，需要矩阵</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𝐷</m:t>
                        </m:r>
                      </m:e>
                      <m:sup>
                        <m:r>
                          <a:rPr lang="en-US" altLang="zh-CN" i="1">
                            <a:latin typeface="Cambria Math"/>
                          </a:rPr>
                          <m:t>𝑘</m:t>
                        </m:r>
                      </m:sup>
                    </m:sSup>
                  </m:oMath>
                </a14:m>
                <a:r>
                  <a:rPr lang="zh-CN" altLang="en-US" dirty="0"/>
                  <a:t>时利用向量</a:t>
                </a:r>
                <a14:m>
                  <m:oMath xmlns:m="http://schemas.openxmlformats.org/officeDocument/2006/math">
                    <m:r>
                      <a:rPr lang="en-US" altLang="zh-CN" i="1">
                        <a:latin typeface="Cambria Math"/>
                      </a:rPr>
                      <m:t>𝑠</m:t>
                    </m:r>
                    <m:d>
                      <m:dPr>
                        <m:begChr m:val="{"/>
                        <m:endChr m:val="}"/>
                        <m:ctrlPr>
                          <a:rPr lang="en-US" altLang="zh-CN" i="1">
                            <a:latin typeface="Cambria Math" panose="02040503050406030204" pitchFamily="18" charset="0"/>
                          </a:rPr>
                        </m:ctrlPr>
                      </m:dPr>
                      <m:e>
                        <m:r>
                          <a:rPr lang="en-US" altLang="zh-CN" i="1">
                            <a:latin typeface="Cambria Math"/>
                          </a:rPr>
                          <m:t>𝑖</m:t>
                        </m:r>
                      </m:e>
                    </m:d>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𝑖</m:t>
                    </m:r>
                    <m:r>
                      <a:rPr lang="en-US" altLang="zh-CN" i="1">
                        <a:latin typeface="Cambria Math"/>
                      </a:rPr>
                      <m:t>}</m:t>
                    </m:r>
                  </m:oMath>
                </a14:m>
                <a:r>
                  <a:rPr lang="zh-CN" altLang="en-US" dirty="0"/>
                  <a:t>的计算来代替。而且向量序列</a:t>
                </a:r>
                <a14:m>
                  <m:oMath xmlns:m="http://schemas.openxmlformats.org/officeDocument/2006/math">
                    <m:r>
                      <a:rPr lang="en-US" altLang="zh-CN" i="1">
                        <a:latin typeface="Cambria Math"/>
                      </a:rPr>
                      <m:t>𝑠</m:t>
                    </m:r>
                    <m:d>
                      <m:dPr>
                        <m:begChr m:val="{"/>
                        <m:endChr m:val="}"/>
                        <m:ctrlPr>
                          <a:rPr lang="en-US" altLang="zh-CN" i="1">
                            <a:latin typeface="Cambria Math" panose="02040503050406030204" pitchFamily="18" charset="0"/>
                          </a:rPr>
                        </m:ctrlPr>
                      </m:dPr>
                      <m:e>
                        <m:r>
                          <a:rPr lang="en-US" altLang="zh-CN" i="1">
                            <a:latin typeface="Cambria Math"/>
                          </a:rPr>
                          <m:t>𝑖</m:t>
                        </m:r>
                      </m:e>
                    </m:d>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𝑖</m:t>
                    </m:r>
                    <m:r>
                      <a:rPr lang="en-US" altLang="zh-CN" i="1">
                        <a:latin typeface="Cambria Math"/>
                      </a:rPr>
                      <m:t>}</m:t>
                    </m:r>
                  </m:oMath>
                </a14:m>
                <a:r>
                  <a:rPr lang="zh-CN" altLang="en-US" dirty="0"/>
                  <a:t>也不是所有都存，而是固定存最新的</a:t>
                </a:r>
                <a:r>
                  <a:rPr lang="en-US" altLang="zh-CN" dirty="0"/>
                  <a:t>m</a:t>
                </a:r>
                <a:r>
                  <a:rPr lang="zh-CN" altLang="en-US" dirty="0"/>
                  <a:t>个。每次计算</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𝐷</m:t>
                        </m:r>
                      </m:e>
                      <m:sup>
                        <m:r>
                          <a:rPr lang="en-US" altLang="zh-CN" i="1">
                            <a:latin typeface="Cambria Math"/>
                          </a:rPr>
                          <m:t>𝑘</m:t>
                        </m:r>
                      </m:sup>
                    </m:sSup>
                  </m:oMath>
                </a14:m>
                <a:r>
                  <a:rPr lang="zh-CN" altLang="en-US" dirty="0"/>
                  <a:t>时，只利用最新的</a:t>
                </a:r>
                <a:r>
                  <a:rPr lang="en-US" altLang="zh-CN" dirty="0"/>
                  <a:t>m</a:t>
                </a:r>
                <a:r>
                  <a:rPr lang="zh-CN" altLang="en-US" dirty="0"/>
                  <a:t>个</a:t>
                </a:r>
                <a14:m>
                  <m:oMath xmlns:m="http://schemas.openxmlformats.org/officeDocument/2006/math">
                    <m:r>
                      <a:rPr lang="en-US" altLang="zh-CN" i="1">
                        <a:latin typeface="Cambria Math"/>
                      </a:rPr>
                      <m:t>𝑠</m:t>
                    </m:r>
                    <m:d>
                      <m:dPr>
                        <m:begChr m:val="{"/>
                        <m:endChr m:val="}"/>
                        <m:ctrlPr>
                          <a:rPr lang="en-US" altLang="zh-CN" i="1">
                            <a:latin typeface="Cambria Math" panose="02040503050406030204" pitchFamily="18" charset="0"/>
                          </a:rPr>
                        </m:ctrlPr>
                      </m:dPr>
                      <m:e>
                        <m:r>
                          <a:rPr lang="en-US" altLang="zh-CN" i="1">
                            <a:latin typeface="Cambria Math"/>
                          </a:rPr>
                          <m:t>𝑖</m:t>
                        </m:r>
                      </m:e>
                    </m:d>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𝑖</m:t>
                    </m:r>
                    <m:r>
                      <a:rPr lang="en-US" altLang="zh-CN" i="1">
                        <a:latin typeface="Cambria Math"/>
                      </a:rPr>
                      <m:t>}</m:t>
                    </m:r>
                  </m:oMath>
                </a14:m>
                <a:r>
                  <a:rPr lang="zh-CN" altLang="en-US" dirty="0"/>
                  <a:t>。显然，我们将存储空间由原来的</a:t>
                </a:r>
                <a14:m>
                  <m:oMath xmlns:m="http://schemas.openxmlformats.org/officeDocument/2006/math">
                    <m:r>
                      <m:rPr>
                        <m:sty m:val="p"/>
                      </m:rPr>
                      <a:rPr lang="en-US" altLang="zh-CN" dirty="0" smtClean="0">
                        <a:latin typeface="Cambria Math"/>
                      </a:rPr>
                      <m:t>O</m:t>
                    </m:r>
                    <m:r>
                      <a:rPr lang="en-US" altLang="zh-CN" b="0" i="0" dirty="0" smtClean="0">
                        <a:latin typeface="Cambria Math"/>
                      </a:rPr>
                      <m:t>(</m:t>
                    </m:r>
                    <m:sSup>
                      <m:sSupPr>
                        <m:ctrlPr>
                          <a:rPr lang="en-US" altLang="zh-CN" b="0" i="1" dirty="0" smtClean="0">
                            <a:latin typeface="Cambria Math" panose="02040503050406030204" pitchFamily="18" charset="0"/>
                          </a:rPr>
                        </m:ctrlPr>
                      </m:sSupPr>
                      <m:e>
                        <m:r>
                          <a:rPr lang="en-US" altLang="zh-CN" b="0" i="1" dirty="0" smtClean="0">
                            <a:latin typeface="Cambria Math"/>
                          </a:rPr>
                          <m:t>𝑛</m:t>
                        </m:r>
                      </m:e>
                      <m:sup>
                        <m:r>
                          <a:rPr lang="en-US" altLang="zh-CN" b="0" i="1" dirty="0" smtClean="0">
                            <a:latin typeface="Cambria Math"/>
                          </a:rPr>
                          <m:t>2</m:t>
                        </m:r>
                      </m:sup>
                    </m:sSup>
                    <m:r>
                      <a:rPr lang="en-US" altLang="zh-CN" b="0" i="1" dirty="0" smtClean="0">
                        <a:latin typeface="Cambria Math"/>
                      </a:rPr>
                      <m:t>)</m:t>
                    </m:r>
                  </m:oMath>
                </a14:m>
                <a:r>
                  <a:rPr lang="zh-CN" altLang="en-US" dirty="0"/>
                  <a:t>降到了</a:t>
                </a:r>
                <a14:m>
                  <m:oMath xmlns:m="http://schemas.openxmlformats.org/officeDocument/2006/math">
                    <m:r>
                      <m:rPr>
                        <m:sty m:val="p"/>
                      </m:rPr>
                      <a:rPr lang="en-US" altLang="zh-CN" dirty="0">
                        <a:latin typeface="Cambria Math"/>
                      </a:rPr>
                      <m:t>O</m:t>
                    </m:r>
                    <m:d>
                      <m:dPr>
                        <m:ctrlPr>
                          <a:rPr lang="en-US" altLang="zh-CN" i="1" dirty="0">
                            <a:latin typeface="Cambria Math" panose="02040503050406030204" pitchFamily="18" charset="0"/>
                          </a:rPr>
                        </m:ctrlPr>
                      </m:dPr>
                      <m:e>
                        <m:r>
                          <a:rPr lang="en-US" altLang="zh-CN" b="0" i="1" dirty="0" smtClean="0">
                            <a:latin typeface="Cambria Math"/>
                          </a:rPr>
                          <m:t>𝑚𝑛</m:t>
                        </m:r>
                      </m:e>
                    </m:d>
                  </m:oMath>
                </a14:m>
                <a:r>
                  <a:rPr lang="zh-CN" altLang="en-US"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043" t="-2241"/>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b="1" dirty="0">
                    <a:solidFill>
                      <a:srgbClr val="FF0000"/>
                    </a:solidFill>
                  </a:rPr>
                  <a:t>共轭</a:t>
                </a:r>
                <a:r>
                  <a:rPr lang="zh-CN" altLang="en-US" dirty="0"/>
                  <a:t>：</a:t>
                </a:r>
                <a:endParaRPr lang="en-US" altLang="zh-CN" dirty="0"/>
              </a:p>
              <a:p>
                <a:pPr marL="0" indent="0">
                  <a:buNone/>
                </a:pPr>
                <a:r>
                  <a:rPr lang="zh-CN" altLang="en-US" dirty="0"/>
                  <a:t>设</a:t>
                </a:r>
                <a:r>
                  <a:rPr lang="en-US" altLang="zh-CN" dirty="0"/>
                  <a:t>A</a:t>
                </a:r>
                <a:r>
                  <a:rPr lang="zh-CN" altLang="en-US" dirty="0"/>
                  <a:t>是</a:t>
                </a:r>
                <a:r>
                  <a:rPr lang="en-US" altLang="zh-CN" dirty="0"/>
                  <a:t>n*n</a:t>
                </a:r>
                <a:r>
                  <a:rPr lang="zh-CN" altLang="en-US" dirty="0"/>
                  <a:t>对称正定矩阵，若</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a:rPr>
                          <m:t>𝑅</m:t>
                        </m:r>
                      </m:e>
                      <m:sup>
                        <m:r>
                          <a:rPr lang="en-US" altLang="zh-CN" b="0" i="1" smtClean="0">
                            <a:latin typeface="Cambria Math"/>
                          </a:rPr>
                          <m:t>𝑛</m:t>
                        </m:r>
                      </m:sup>
                    </m:sSup>
                  </m:oMath>
                </a14:m>
                <a:r>
                  <a:rPr lang="zh-CN" altLang="en-US" dirty="0"/>
                  <a:t>中的两个方向</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a:rPr>
                          <m:t>𝑑</m:t>
                        </m:r>
                      </m:e>
                      <m:sup>
                        <m:r>
                          <a:rPr lang="en-US" altLang="zh-CN" b="0" i="1" smtClean="0">
                            <a:latin typeface="Cambria Math"/>
                          </a:rPr>
                          <m:t>(1)</m:t>
                        </m:r>
                      </m:sup>
                    </m:sSup>
                    <m:r>
                      <a:rPr lang="zh-CN" altLang="en-US" b="0" i="1" smtClean="0">
                        <a:latin typeface="Cambria Math"/>
                      </a:rPr>
                      <m:t>和</m:t>
                    </m:r>
                    <m:sSup>
                      <m:sSupPr>
                        <m:ctrlPr>
                          <a:rPr lang="en-US" altLang="zh-CN" b="0" i="1" smtClean="0">
                            <a:latin typeface="Cambria Math" panose="02040503050406030204" pitchFamily="18" charset="0"/>
                          </a:rPr>
                        </m:ctrlPr>
                      </m:sSupPr>
                      <m:e>
                        <m:r>
                          <a:rPr lang="en-US" altLang="zh-CN" b="0" i="1" smtClean="0">
                            <a:latin typeface="Cambria Math"/>
                          </a:rPr>
                          <m:t>𝑑</m:t>
                        </m:r>
                      </m:e>
                      <m:sup>
                        <m:r>
                          <a:rPr lang="en-US" altLang="zh-CN" b="0" i="1" smtClean="0">
                            <a:latin typeface="Cambria Math"/>
                          </a:rPr>
                          <m:t>(2)</m:t>
                        </m:r>
                      </m:sup>
                    </m:sSup>
                    <m:r>
                      <a:rPr lang="zh-CN" altLang="en-US" i="1">
                        <a:latin typeface="Cambria Math"/>
                      </a:rPr>
                      <m:t>满足</m:t>
                    </m:r>
                  </m:oMath>
                </a14:m>
                <a:r>
                  <a:rPr lang="zh-CN" altLang="en-US" dirty="0"/>
                  <a:t>：</a:t>
                </a:r>
                <a:endParaRPr lang="en-US" altLang="zh-CN" dirty="0"/>
              </a:p>
              <a:p>
                <a:pPr marL="0" indent="0">
                  <a:buNone/>
                </a:pPr>
                <a:r>
                  <a:rPr lang="en-US" altLang="zh-CN" b="1" dirty="0">
                    <a:solidFill>
                      <a:srgbClr val="FF0000"/>
                    </a:solidFill>
                  </a:rPr>
                  <a:t>                                       </a:t>
                </a:r>
                <a14:m>
                  <m:oMath xmlns:m="http://schemas.openxmlformats.org/officeDocument/2006/math">
                    <m:sSup>
                      <m:sSupPr>
                        <m:ctrlPr>
                          <a:rPr lang="en-US" altLang="zh-CN" b="1" i="1" smtClean="0">
                            <a:solidFill>
                              <a:srgbClr val="FF0000"/>
                            </a:solidFill>
                            <a:latin typeface="Cambria Math" panose="02040503050406030204" pitchFamily="18" charset="0"/>
                          </a:rPr>
                        </m:ctrlPr>
                      </m:sSupPr>
                      <m:e>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𝒅</m:t>
                            </m:r>
                          </m:e>
                          <m:sup>
                            <m:r>
                              <a:rPr lang="en-US" altLang="zh-CN" b="1" i="1" smtClean="0">
                                <a:solidFill>
                                  <a:srgbClr val="FF0000"/>
                                </a:solidFill>
                                <a:latin typeface="Cambria Math"/>
                              </a:rPr>
                              <m:t>(</m:t>
                            </m:r>
                            <m:r>
                              <a:rPr lang="en-US" altLang="zh-CN" b="1" i="1" smtClean="0">
                                <a:solidFill>
                                  <a:srgbClr val="FF0000"/>
                                </a:solidFill>
                                <a:latin typeface="Cambria Math"/>
                              </a:rPr>
                              <m:t>𝟏</m:t>
                            </m:r>
                            <m:r>
                              <a:rPr lang="en-US" altLang="zh-CN" b="1" i="1" smtClean="0">
                                <a:solidFill>
                                  <a:srgbClr val="FF0000"/>
                                </a:solidFill>
                                <a:latin typeface="Cambria Math"/>
                              </a:rPr>
                              <m:t>)</m:t>
                            </m:r>
                          </m:sup>
                        </m:sSup>
                      </m:e>
                      <m:sup>
                        <m:r>
                          <a:rPr lang="en-US" altLang="zh-CN" b="1" i="1" smtClean="0">
                            <a:solidFill>
                              <a:srgbClr val="FF0000"/>
                            </a:solidFill>
                            <a:latin typeface="Cambria Math"/>
                          </a:rPr>
                          <m:t>𝑻</m:t>
                        </m:r>
                      </m:sup>
                    </m:sSup>
                    <m:r>
                      <a:rPr lang="en-US" altLang="zh-CN" b="1" i="1" smtClean="0">
                        <a:solidFill>
                          <a:srgbClr val="FF0000"/>
                        </a:solidFill>
                        <a:latin typeface="Cambria Math"/>
                      </a:rPr>
                      <m:t>𝑨</m:t>
                    </m:r>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𝒅</m:t>
                        </m:r>
                      </m:e>
                      <m:sup>
                        <m:r>
                          <a:rPr lang="en-US" altLang="zh-CN" b="1" i="1" smtClean="0">
                            <a:solidFill>
                              <a:srgbClr val="FF0000"/>
                            </a:solidFill>
                            <a:latin typeface="Cambria Math"/>
                          </a:rPr>
                          <m:t>(</m:t>
                        </m:r>
                        <m:r>
                          <a:rPr lang="en-US" altLang="zh-CN" b="1" i="1" smtClean="0">
                            <a:solidFill>
                              <a:srgbClr val="FF0000"/>
                            </a:solidFill>
                            <a:latin typeface="Cambria Math"/>
                          </a:rPr>
                          <m:t>𝟐</m:t>
                        </m:r>
                        <m:r>
                          <a:rPr lang="en-US" altLang="zh-CN" b="1" i="1" smtClean="0">
                            <a:solidFill>
                              <a:srgbClr val="FF0000"/>
                            </a:solidFill>
                            <a:latin typeface="Cambria Math"/>
                          </a:rPr>
                          <m:t>)</m:t>
                        </m:r>
                      </m:sup>
                    </m:sSup>
                    <m:r>
                      <a:rPr lang="en-US" altLang="zh-CN" b="1" i="1" smtClean="0">
                        <a:solidFill>
                          <a:srgbClr val="FF0000"/>
                        </a:solidFill>
                        <a:latin typeface="Cambria Math"/>
                      </a:rPr>
                      <m:t>=</m:t>
                    </m:r>
                    <m:r>
                      <a:rPr lang="en-US" altLang="zh-CN" b="1" i="1" smtClean="0">
                        <a:solidFill>
                          <a:srgbClr val="FF0000"/>
                        </a:solidFill>
                        <a:latin typeface="Cambria Math"/>
                      </a:rPr>
                      <m:t>𝟎</m:t>
                    </m:r>
                  </m:oMath>
                </a14:m>
                <a:endParaRPr lang="en-US" altLang="zh-CN" b="1" dirty="0">
                  <a:solidFill>
                    <a:srgbClr val="FF0000"/>
                  </a:solidFill>
                </a:endParaRPr>
              </a:p>
              <a:p>
                <a:pPr marL="0" indent="0">
                  <a:buNone/>
                </a:pPr>
                <a:r>
                  <a:rPr lang="zh-CN" altLang="en-US" dirty="0"/>
                  <a:t>则称这两个方向关于</a:t>
                </a:r>
                <a:r>
                  <a:rPr lang="en-US" altLang="zh-CN" dirty="0"/>
                  <a:t>A</a:t>
                </a:r>
                <a:r>
                  <a:rPr lang="zh-CN" altLang="en-US" b="1" dirty="0">
                    <a:solidFill>
                      <a:srgbClr val="FF0000"/>
                    </a:solidFill>
                  </a:rPr>
                  <a:t>共轭。</a:t>
                </a:r>
                <a:endParaRPr lang="en-US" altLang="zh-CN" b="1" dirty="0">
                  <a:solidFill>
                    <a:srgbClr val="FF0000"/>
                  </a:solidFill>
                </a:endParaRPr>
              </a:p>
              <a:p>
                <a:pPr marL="0" indent="0">
                  <a:buNone/>
                </a:pPr>
                <a:r>
                  <a:rPr lang="zh-CN" altLang="en-US" dirty="0"/>
                  <a:t>若</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𝑑</m:t>
                        </m:r>
                      </m:e>
                      <m:sup>
                        <m:r>
                          <a:rPr lang="en-US" altLang="zh-CN" i="1">
                            <a:latin typeface="Cambria Math"/>
                          </a:rPr>
                          <m:t>(1)</m:t>
                        </m:r>
                      </m:sup>
                    </m:sSup>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𝑑</m:t>
                        </m:r>
                      </m:e>
                      <m:sup>
                        <m:r>
                          <a:rPr lang="en-US" altLang="zh-CN" i="1">
                            <a:latin typeface="Cambria Math"/>
                          </a:rPr>
                          <m:t>(2)</m:t>
                        </m:r>
                      </m:sup>
                    </m:sSup>
                    <m:r>
                      <a:rPr lang="en-US" altLang="zh-CN" b="0" i="0" smtClean="0">
                        <a:latin typeface="Cambria Math"/>
                      </a:rPr>
                      <m:t>…</m:t>
                    </m:r>
                    <m:sSup>
                      <m:sSupPr>
                        <m:ctrlPr>
                          <a:rPr lang="en-US" altLang="zh-CN" i="1">
                            <a:latin typeface="Cambria Math" panose="02040503050406030204" pitchFamily="18" charset="0"/>
                          </a:rPr>
                        </m:ctrlPr>
                      </m:sSupPr>
                      <m:e>
                        <m:r>
                          <a:rPr lang="en-US" altLang="zh-CN" i="1">
                            <a:latin typeface="Cambria Math"/>
                          </a:rPr>
                          <m:t>𝑑</m:t>
                        </m:r>
                      </m:e>
                      <m:sup>
                        <m:r>
                          <a:rPr lang="en-US" altLang="zh-CN" i="1">
                            <a:latin typeface="Cambria Math"/>
                          </a:rPr>
                          <m:t>(</m:t>
                        </m:r>
                        <m:r>
                          <a:rPr lang="en-US" altLang="zh-CN" b="0" i="1" smtClean="0">
                            <a:latin typeface="Cambria Math"/>
                          </a:rPr>
                          <m:t>𝑘</m:t>
                        </m:r>
                        <m:r>
                          <a:rPr lang="en-US" altLang="zh-CN" i="1">
                            <a:latin typeface="Cambria Math"/>
                          </a:rPr>
                          <m:t>)</m:t>
                        </m:r>
                      </m:sup>
                    </m:sSup>
                  </m:oMath>
                </a14:m>
                <a:r>
                  <a:rPr lang="zh-CN" altLang="en-US" dirty="0"/>
                  <a:t>是</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𝑅</m:t>
                        </m:r>
                      </m:e>
                      <m:sup>
                        <m:r>
                          <a:rPr lang="en-US" altLang="zh-CN" i="1">
                            <a:latin typeface="Cambria Math"/>
                          </a:rPr>
                          <m:t>𝑛</m:t>
                        </m:r>
                      </m:sup>
                    </m:sSup>
                  </m:oMath>
                </a14:m>
                <a:r>
                  <a:rPr lang="zh-CN" altLang="en-US" dirty="0"/>
                  <a:t>中</a:t>
                </a:r>
                <a:r>
                  <a:rPr lang="en-US" altLang="zh-CN" dirty="0"/>
                  <a:t>k</a:t>
                </a:r>
                <a:r>
                  <a:rPr lang="zh-CN" altLang="en-US" dirty="0"/>
                  <a:t>个方向，他们两两关于</a:t>
                </a:r>
                <a:r>
                  <a:rPr lang="en-US" altLang="zh-CN" dirty="0"/>
                  <a:t>k</a:t>
                </a:r>
                <a:r>
                  <a:rPr lang="zh-CN" altLang="en-US" dirty="0"/>
                  <a:t>共轭，即满足</a:t>
                </a:r>
                <a:endParaRPr lang="en-US" altLang="zh-CN" dirty="0"/>
              </a:p>
              <a:p>
                <a:pPr marL="0" indent="0">
                  <a:buNone/>
                </a:pPr>
                <a:r>
                  <a:rPr lang="en-US" altLang="zh-CN" b="1" dirty="0">
                    <a:solidFill>
                      <a:srgbClr val="FF0000"/>
                    </a:solidFill>
                  </a:rPr>
                  <a:t>                      </a:t>
                </a:r>
                <a14:m>
                  <m:oMath xmlns:m="http://schemas.openxmlformats.org/officeDocument/2006/math">
                    <m:sSup>
                      <m:sSupPr>
                        <m:ctrlPr>
                          <a:rPr lang="en-US" altLang="zh-CN" b="1" i="1">
                            <a:solidFill>
                              <a:srgbClr val="FF0000"/>
                            </a:solidFill>
                            <a:latin typeface="Cambria Math" panose="02040503050406030204" pitchFamily="18" charset="0"/>
                          </a:rPr>
                        </m:ctrlPr>
                      </m:sSupPr>
                      <m:e>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𝒅</m:t>
                            </m:r>
                          </m:e>
                          <m:sup>
                            <m:r>
                              <a:rPr lang="en-US" altLang="zh-CN" b="1" i="1">
                                <a:solidFill>
                                  <a:srgbClr val="FF0000"/>
                                </a:solidFill>
                                <a:latin typeface="Cambria Math"/>
                              </a:rPr>
                              <m:t>(</m:t>
                            </m:r>
                            <m:r>
                              <a:rPr lang="en-US" altLang="zh-CN" b="1" i="1" smtClean="0">
                                <a:solidFill>
                                  <a:srgbClr val="FF0000"/>
                                </a:solidFill>
                                <a:latin typeface="Cambria Math"/>
                              </a:rPr>
                              <m:t>𝒊</m:t>
                            </m:r>
                            <m:r>
                              <a:rPr lang="en-US" altLang="zh-CN" b="1" i="1">
                                <a:solidFill>
                                  <a:srgbClr val="FF0000"/>
                                </a:solidFill>
                                <a:latin typeface="Cambria Math"/>
                              </a:rPr>
                              <m:t>)</m:t>
                            </m:r>
                          </m:sup>
                        </m:sSup>
                      </m:e>
                      <m:sup>
                        <m:r>
                          <a:rPr lang="en-US" altLang="zh-CN" b="1" i="1">
                            <a:solidFill>
                              <a:srgbClr val="FF0000"/>
                            </a:solidFill>
                            <a:latin typeface="Cambria Math"/>
                          </a:rPr>
                          <m:t>𝑻</m:t>
                        </m:r>
                      </m:sup>
                    </m:sSup>
                    <m:r>
                      <a:rPr lang="en-US" altLang="zh-CN" b="1" i="1">
                        <a:solidFill>
                          <a:srgbClr val="FF0000"/>
                        </a:solidFill>
                        <a:latin typeface="Cambria Math"/>
                      </a:rPr>
                      <m:t>𝑨</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𝒅</m:t>
                        </m:r>
                      </m:e>
                      <m:sup>
                        <m:r>
                          <a:rPr lang="en-US" altLang="zh-CN" b="1" i="1">
                            <a:solidFill>
                              <a:srgbClr val="FF0000"/>
                            </a:solidFill>
                            <a:latin typeface="Cambria Math"/>
                          </a:rPr>
                          <m:t>(</m:t>
                        </m:r>
                        <m:r>
                          <a:rPr lang="en-US" altLang="zh-CN" b="1" i="1" smtClean="0">
                            <a:solidFill>
                              <a:srgbClr val="FF0000"/>
                            </a:solidFill>
                            <a:latin typeface="Cambria Math"/>
                          </a:rPr>
                          <m:t>𝒋</m:t>
                        </m:r>
                        <m:r>
                          <a:rPr lang="en-US" altLang="zh-CN" b="1" i="1">
                            <a:solidFill>
                              <a:srgbClr val="FF0000"/>
                            </a:solidFill>
                            <a:latin typeface="Cambria Math"/>
                          </a:rPr>
                          <m:t>)</m:t>
                        </m:r>
                      </m:sup>
                    </m:sSup>
                    <m:r>
                      <a:rPr lang="en-US" altLang="zh-CN" b="1" i="1">
                        <a:solidFill>
                          <a:srgbClr val="FF0000"/>
                        </a:solidFill>
                        <a:latin typeface="Cambria Math"/>
                      </a:rPr>
                      <m:t>=</m:t>
                    </m:r>
                    <m:r>
                      <a:rPr lang="en-US" altLang="zh-CN" b="1" i="1">
                        <a:solidFill>
                          <a:srgbClr val="FF0000"/>
                        </a:solidFill>
                        <a:latin typeface="Cambria Math"/>
                      </a:rPr>
                      <m:t>𝟎</m:t>
                    </m:r>
                    <m:r>
                      <a:rPr lang="en-US" altLang="zh-CN" b="1" i="1" smtClean="0">
                        <a:solidFill>
                          <a:srgbClr val="FF0000"/>
                        </a:solidFill>
                        <a:latin typeface="Cambria Math"/>
                      </a:rPr>
                      <m:t>  </m:t>
                    </m:r>
                    <m:r>
                      <a:rPr lang="en-US" altLang="zh-CN" b="1" i="1" smtClean="0">
                        <a:solidFill>
                          <a:srgbClr val="FF0000"/>
                        </a:solidFill>
                        <a:latin typeface="Cambria Math"/>
                      </a:rPr>
                      <m:t>𝒊</m:t>
                    </m:r>
                    <m:r>
                      <a:rPr lang="en-US" altLang="zh-CN" b="1" i="1" smtClean="0">
                        <a:solidFill>
                          <a:srgbClr val="FF0000"/>
                        </a:solidFill>
                        <a:latin typeface="Cambria Math"/>
                        <a:ea typeface="Cambria Math"/>
                      </a:rPr>
                      <m:t>≠</m:t>
                    </m:r>
                    <m:r>
                      <a:rPr lang="en-US" altLang="zh-CN" b="1" i="1" smtClean="0">
                        <a:solidFill>
                          <a:srgbClr val="FF0000"/>
                        </a:solidFill>
                        <a:latin typeface="Cambria Math"/>
                        <a:ea typeface="Cambria Math"/>
                      </a:rPr>
                      <m:t>𝒋</m:t>
                    </m:r>
                    <m:r>
                      <a:rPr lang="en-US" altLang="zh-CN" b="1" i="1" smtClean="0">
                        <a:solidFill>
                          <a:srgbClr val="FF0000"/>
                        </a:solidFill>
                        <a:latin typeface="Cambria Math"/>
                        <a:ea typeface="Cambria Math"/>
                      </a:rPr>
                      <m:t>, </m:t>
                    </m:r>
                    <m:r>
                      <a:rPr lang="en-US" altLang="zh-CN" b="1" i="1" smtClean="0">
                        <a:solidFill>
                          <a:srgbClr val="FF0000"/>
                        </a:solidFill>
                        <a:latin typeface="Cambria Math"/>
                        <a:ea typeface="Cambria Math"/>
                      </a:rPr>
                      <m:t>𝒊</m:t>
                    </m:r>
                    <m:r>
                      <a:rPr lang="en-US" altLang="zh-CN" b="1" i="1" smtClean="0">
                        <a:solidFill>
                          <a:srgbClr val="FF0000"/>
                        </a:solidFill>
                        <a:latin typeface="Cambria Math"/>
                        <a:ea typeface="Cambria Math"/>
                      </a:rPr>
                      <m:t>,</m:t>
                    </m:r>
                    <m:r>
                      <a:rPr lang="en-US" altLang="zh-CN" b="1" i="1" smtClean="0">
                        <a:solidFill>
                          <a:srgbClr val="FF0000"/>
                        </a:solidFill>
                        <a:latin typeface="Cambria Math"/>
                        <a:ea typeface="Cambria Math"/>
                      </a:rPr>
                      <m:t>𝒋</m:t>
                    </m:r>
                    <m:r>
                      <a:rPr lang="en-US" altLang="zh-CN" b="1" i="1" smtClean="0">
                        <a:solidFill>
                          <a:srgbClr val="FF0000"/>
                        </a:solidFill>
                        <a:latin typeface="Cambria Math"/>
                        <a:ea typeface="Cambria Math"/>
                      </a:rPr>
                      <m:t>=</m:t>
                    </m:r>
                    <m:r>
                      <a:rPr lang="en-US" altLang="zh-CN" b="1" i="1" smtClean="0">
                        <a:solidFill>
                          <a:srgbClr val="FF0000"/>
                        </a:solidFill>
                        <a:latin typeface="Cambria Math"/>
                        <a:ea typeface="Cambria Math"/>
                      </a:rPr>
                      <m:t>𝟏</m:t>
                    </m:r>
                    <m:r>
                      <a:rPr lang="en-US" altLang="zh-CN" b="1" i="1" smtClean="0">
                        <a:solidFill>
                          <a:srgbClr val="FF0000"/>
                        </a:solidFill>
                        <a:latin typeface="Cambria Math"/>
                        <a:ea typeface="Cambria Math"/>
                      </a:rPr>
                      <m:t>,….</m:t>
                    </m:r>
                    <m:r>
                      <a:rPr lang="en-US" altLang="zh-CN" b="1" i="1" smtClean="0">
                        <a:solidFill>
                          <a:srgbClr val="FF0000"/>
                        </a:solidFill>
                        <a:latin typeface="Cambria Math"/>
                        <a:ea typeface="Cambria Math"/>
                      </a:rPr>
                      <m:t>𝒌</m:t>
                    </m:r>
                  </m:oMath>
                </a14:m>
                <a:r>
                  <a:rPr lang="en-US" altLang="zh-CN" b="1" dirty="0">
                    <a:solidFill>
                      <a:srgbClr val="FF0000"/>
                    </a:solidFill>
                  </a:rPr>
                  <a:t>  </a:t>
                </a:r>
              </a:p>
              <a:p>
                <a:pPr marL="0" indent="0">
                  <a:buNone/>
                </a:pPr>
                <a:r>
                  <a:rPr lang="zh-CN" altLang="en-US" dirty="0"/>
                  <a:t>则称这组方向是</a:t>
                </a:r>
                <a:r>
                  <a:rPr lang="en-US" altLang="zh-CN" dirty="0"/>
                  <a:t>A</a:t>
                </a:r>
                <a:r>
                  <a:rPr lang="zh-CN" altLang="en-US" dirty="0"/>
                  <a:t>共轭的，或称它们为</a:t>
                </a:r>
                <a:r>
                  <a:rPr lang="en-US" altLang="zh-CN" dirty="0"/>
                  <a:t>A</a:t>
                </a:r>
                <a:r>
                  <a:rPr lang="zh-CN" altLang="en-US" dirty="0"/>
                  <a:t>的</a:t>
                </a:r>
                <a:r>
                  <a:rPr lang="en-US" altLang="zh-CN" dirty="0"/>
                  <a:t>k</a:t>
                </a:r>
                <a:r>
                  <a:rPr lang="zh-CN" altLang="en-US" dirty="0"/>
                  <a:t>个共轭方向。</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086" t="-2632"/>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endParaRPr lang="zh-CN" altLang="en-US" dirty="0"/>
          </a:p>
        </p:txBody>
      </p:sp>
      <p:sp>
        <p:nvSpPr>
          <p:cNvPr id="3" name="内容占位符 2"/>
          <p:cNvSpPr>
            <a:spLocks noGrp="1"/>
          </p:cNvSpPr>
          <p:nvPr>
            <p:ph idx="1"/>
          </p:nvPr>
        </p:nvSpPr>
        <p:spPr/>
        <p:txBody>
          <a:bodyPr/>
          <a:lstStyle/>
          <a:p>
            <a:r>
              <a:rPr lang="zh-CN" altLang="en-US" b="1" dirty="0">
                <a:solidFill>
                  <a:srgbClr val="FF0000"/>
                </a:solidFill>
              </a:rPr>
              <a:t>共轭梯度法</a:t>
            </a:r>
            <a:r>
              <a:rPr lang="zh-CN" altLang="en-US" dirty="0"/>
              <a:t>：把共轭性和最速下降方法相结合，利用已知点处的梯度构造一组共轭方向，并沿这组方向进行搜索，求出目标函数的极小点。</a:t>
            </a:r>
            <a:endParaRPr lang="en-US" altLang="zh-CN" dirty="0"/>
          </a:p>
          <a:p>
            <a:endParaRPr lang="en-US" altLang="zh-CN" dirty="0"/>
          </a:p>
          <a:p>
            <a:pPr marL="0" indent="0">
              <a:buNone/>
            </a:pP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这里我们讨论对于二次凸函数的共轭梯度法</a:t>
                </a:r>
                <a:endParaRPr lang="en-US" altLang="zh-CN" dirty="0"/>
              </a:p>
              <a:p>
                <a:r>
                  <a:rPr lang="en-US" altLang="zh-CN" dirty="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a:rPr>
                          <m:t>min</m:t>
                        </m:r>
                      </m:fName>
                      <m:e>
                        <m:r>
                          <a:rPr lang="en-US" altLang="zh-CN" b="0" i="1" smtClean="0">
                            <a:latin typeface="Cambria Math"/>
                          </a:rPr>
                          <m:t>𝑓</m:t>
                        </m:r>
                        <m:r>
                          <a:rPr lang="en-US" altLang="zh-CN" b="0" i="1" smtClean="0">
                            <a:latin typeface="Cambria Math"/>
                          </a:rPr>
                          <m:t>(</m:t>
                        </m:r>
                        <m:r>
                          <a:rPr lang="en-US" altLang="zh-CN" b="0" i="1" smtClean="0">
                            <a:latin typeface="Cambria Math"/>
                          </a:rPr>
                          <m:t>𝑥</m:t>
                        </m:r>
                        <m:r>
                          <a:rPr lang="en-US" altLang="zh-CN" b="0" i="1" smtClean="0">
                            <a:latin typeface="Cambria Math"/>
                          </a:rPr>
                          <m:t>)</m:t>
                        </m:r>
                      </m:e>
                    </m:func>
                    <m:r>
                      <a:rPr lang="en-US" altLang="zh-CN" b="0" i="1" smtClean="0">
                        <a:latin typeface="Cambria Math"/>
                      </a:rPr>
                      <m:t>= </m:t>
                    </m:r>
                    <m:f>
                      <m:fPr>
                        <m:ctrlPr>
                          <a:rPr lang="en-US" altLang="zh-CN" b="0" i="1" smtClean="0">
                            <a:latin typeface="Cambria Math" panose="02040503050406030204" pitchFamily="18" charset="0"/>
                          </a:rPr>
                        </m:ctrlPr>
                      </m:fPr>
                      <m:num>
                        <m:r>
                          <a:rPr lang="en-US" altLang="zh-CN" b="0" i="1" smtClean="0">
                            <a:latin typeface="Cambria Math"/>
                          </a:rPr>
                          <m:t>1</m:t>
                        </m:r>
                      </m:num>
                      <m:den>
                        <m:r>
                          <a:rPr lang="en-US" altLang="zh-CN" b="0" i="1" smtClean="0">
                            <a:latin typeface="Cambria Math"/>
                          </a:rPr>
                          <m:t>2</m:t>
                        </m:r>
                      </m:den>
                    </m:f>
                    <m:sSup>
                      <m:sSupPr>
                        <m:ctrlPr>
                          <a:rPr lang="en-US" altLang="zh-CN" b="0" i="1" smtClean="0">
                            <a:latin typeface="Cambria Math" panose="02040503050406030204" pitchFamily="18" charset="0"/>
                          </a:rPr>
                        </m:ctrlPr>
                      </m:sSupPr>
                      <m:e>
                        <m:r>
                          <a:rPr lang="en-US" altLang="zh-CN" b="0" i="1" smtClean="0">
                            <a:latin typeface="Cambria Math"/>
                          </a:rPr>
                          <m:t>𝑥</m:t>
                        </m:r>
                      </m:e>
                      <m:sup>
                        <m:r>
                          <a:rPr lang="en-US" altLang="zh-CN" b="0" i="1" smtClean="0">
                            <a:latin typeface="Cambria Math"/>
                          </a:rPr>
                          <m:t>𝑇</m:t>
                        </m:r>
                      </m:sup>
                    </m:sSup>
                    <m:r>
                      <a:rPr lang="en-US" altLang="zh-CN" b="0" i="1" smtClean="0">
                        <a:latin typeface="Cambria Math"/>
                      </a:rPr>
                      <m:t>𝐴𝑥</m:t>
                    </m:r>
                  </m:oMath>
                </a14:m>
                <a:r>
                  <a:rPr lang="en-US" altLang="zh-CN" dirty="0"/>
                  <a:t>+</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a:rPr>
                          <m:t>𝑏</m:t>
                        </m:r>
                      </m:e>
                      <m:sup>
                        <m:r>
                          <a:rPr lang="en-US" altLang="zh-CN" b="0" i="1" dirty="0" smtClean="0">
                            <a:latin typeface="Cambria Math"/>
                          </a:rPr>
                          <m:t>𝑇</m:t>
                        </m:r>
                      </m:sup>
                    </m:sSup>
                    <m:r>
                      <a:rPr lang="en-US" altLang="zh-CN" b="0" i="1" dirty="0" smtClean="0">
                        <a:latin typeface="Cambria Math"/>
                      </a:rPr>
                      <m:t>𝑥</m:t>
                    </m:r>
                    <m:r>
                      <a:rPr lang="en-US" altLang="zh-CN" b="0" i="1" dirty="0" smtClean="0">
                        <a:latin typeface="Cambria Math"/>
                      </a:rPr>
                      <m:t>+</m:t>
                    </m:r>
                    <m:r>
                      <a:rPr lang="en-US" altLang="zh-CN" b="0" i="1" dirty="0" smtClean="0">
                        <a:latin typeface="Cambria Math"/>
                      </a:rPr>
                      <m:t>𝑐</m:t>
                    </m:r>
                  </m:oMath>
                </a14:m>
                <a:endParaRPr lang="en-US" altLang="zh-CN" dirty="0"/>
              </a:p>
              <a:p>
                <a:r>
                  <a:rPr lang="zh-CN" altLang="en-US" dirty="0"/>
                  <a:t>其中</a:t>
                </a:r>
                <a14:m>
                  <m:oMath xmlns:m="http://schemas.openxmlformats.org/officeDocument/2006/math">
                    <m:r>
                      <a:rPr lang="en-US" altLang="zh-CN" b="0" i="1" smtClean="0">
                        <a:latin typeface="Cambria Math"/>
                      </a:rPr>
                      <m:t>𝑥</m:t>
                    </m:r>
                    <m:r>
                      <a:rPr lang="en-US" altLang="zh-CN" b="0" i="1" smtClean="0">
                        <a:latin typeface="Cambria Math"/>
                        <a:ea typeface="Cambria Math"/>
                      </a:rPr>
                      <m:t>∈</m:t>
                    </m:r>
                    <m:sSup>
                      <m:sSupPr>
                        <m:ctrlPr>
                          <a:rPr lang="en-US" altLang="zh-CN" b="0" i="1" smtClean="0">
                            <a:latin typeface="Cambria Math" panose="02040503050406030204" pitchFamily="18" charset="0"/>
                            <a:ea typeface="Cambria Math"/>
                          </a:rPr>
                        </m:ctrlPr>
                      </m:sSupPr>
                      <m:e>
                        <m:r>
                          <a:rPr lang="en-US" altLang="zh-CN" b="0" i="1" smtClean="0">
                            <a:latin typeface="Cambria Math"/>
                            <a:ea typeface="Cambria Math"/>
                          </a:rPr>
                          <m:t>𝑅</m:t>
                        </m:r>
                      </m:e>
                      <m:sup>
                        <m:r>
                          <a:rPr lang="en-US" altLang="zh-CN" b="0" i="1" smtClean="0">
                            <a:latin typeface="Cambria Math"/>
                            <a:ea typeface="Cambria Math"/>
                          </a:rPr>
                          <m:t>𝑛</m:t>
                        </m:r>
                      </m:sup>
                    </m:sSup>
                    <m:r>
                      <a:rPr lang="en-US" altLang="zh-CN" b="0" i="1" smtClean="0">
                        <a:latin typeface="Cambria Math"/>
                        <a:ea typeface="Cambria Math"/>
                      </a:rPr>
                      <m:t>, </m:t>
                    </m:r>
                    <m:r>
                      <a:rPr lang="en-US" altLang="zh-CN" b="0" i="1" smtClean="0">
                        <a:latin typeface="Cambria Math"/>
                        <a:ea typeface="Cambria Math"/>
                      </a:rPr>
                      <m:t>𝐴</m:t>
                    </m:r>
                    <m:r>
                      <a:rPr lang="zh-CN" altLang="en-US" b="0" i="1" smtClean="0">
                        <a:latin typeface="Cambria Math"/>
                        <a:ea typeface="Cambria Math"/>
                      </a:rPr>
                      <m:t>是</m:t>
                    </m:r>
                  </m:oMath>
                </a14:m>
                <a:r>
                  <a:rPr lang="zh-CN" altLang="en-US" dirty="0"/>
                  <a:t>对称正定矩阵，</a:t>
                </a:r>
                <a:r>
                  <a:rPr lang="en-US" altLang="zh-CN" dirty="0"/>
                  <a:t>c</a:t>
                </a:r>
                <a:r>
                  <a:rPr lang="zh-CN" altLang="en-US" dirty="0"/>
                  <a:t>是常数</a:t>
                </a:r>
                <a:endParaRPr lang="en-US" altLang="zh-CN" dirty="0"/>
              </a:p>
              <a:p>
                <a:endParaRPr lang="en-US" altLang="zh-CN" dirty="0"/>
              </a:p>
              <a:p>
                <a:endParaRPr lang="zh-CN" altLang="en-US" b="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043" t="-2521"/>
                </a:stretch>
              </a:blipFill>
            </p:spPr>
            <p:txBody>
              <a:bodyPr/>
              <a:lstStyle/>
              <a:p>
                <a:r>
                  <a:rPr lang="zh-CN" altLang="en-US">
                    <a:noFill/>
                  </a:rPr>
                  <a:t> </a:t>
                </a:r>
                <a:endParaRPr lang="zh-CN" altLang="en-US">
                  <a:noFill/>
                </a:endParaRP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669" y="3534507"/>
            <a:ext cx="3241996" cy="2712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10704968" cy="4351338"/>
              </a:xfrm>
            </p:spPr>
            <p:txBody>
              <a:bodyPr>
                <a:normAutofit fontScale="92500"/>
              </a:bodyPr>
              <a:lstStyle/>
              <a:p>
                <a:r>
                  <a:rPr lang="zh-CN" altLang="en-US" dirty="0"/>
                  <a:t>大致流程如下：</a:t>
                </a:r>
                <a:endParaRPr lang="en-US" altLang="zh-CN" dirty="0"/>
              </a:p>
              <a:p>
                <a:pPr marL="0" indent="0">
                  <a:buNone/>
                </a:pPr>
                <a:r>
                  <a:rPr lang="zh-CN" altLang="en-US" dirty="0"/>
                  <a:t>首先，任意给定一个初始点</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𝑥</m:t>
                        </m:r>
                      </m:e>
                      <m:sup>
                        <m:r>
                          <a:rPr lang="en-US" altLang="zh-CN" i="1">
                            <a:latin typeface="Cambria Math"/>
                          </a:rPr>
                          <m:t>(1)</m:t>
                        </m:r>
                      </m:sup>
                    </m:sSup>
                  </m:oMath>
                </a14:m>
                <a:r>
                  <a:rPr lang="zh-CN" altLang="en-US" dirty="0"/>
                  <a:t>，计算出目标函数</a:t>
                </a:r>
                <a14:m>
                  <m:oMath xmlns:m="http://schemas.openxmlformats.org/officeDocument/2006/math">
                    <m:r>
                      <a:rPr lang="en-US" altLang="zh-CN" i="1">
                        <a:latin typeface="Cambria Math"/>
                      </a:rPr>
                      <m:t>𝑓</m:t>
                    </m:r>
                    <m:r>
                      <a:rPr lang="en-US" altLang="zh-CN" i="1">
                        <a:latin typeface="Cambria Math"/>
                      </a:rPr>
                      <m:t>(</m:t>
                    </m:r>
                    <m:r>
                      <a:rPr lang="en-US" altLang="zh-CN" i="1">
                        <a:latin typeface="Cambria Math"/>
                      </a:rPr>
                      <m:t>𝑥</m:t>
                    </m:r>
                    <m:r>
                      <a:rPr lang="en-US" altLang="zh-CN" i="1">
                        <a:latin typeface="Cambria Math"/>
                      </a:rPr>
                      <m:t>)</m:t>
                    </m:r>
                  </m:oMath>
                </a14:m>
                <a:r>
                  <a:rPr lang="zh-CN" altLang="en-US" dirty="0"/>
                  <a:t>在这点的梯度，如果</a:t>
                </a:r>
                <a14:m>
                  <m:oMath xmlns:m="http://schemas.openxmlformats.org/officeDocument/2006/math">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𝑔</m:t>
                            </m:r>
                          </m:e>
                          <m:sup>
                            <m:r>
                              <a:rPr lang="en-US" altLang="zh-CN" i="1">
                                <a:latin typeface="Cambria Math"/>
                              </a:rPr>
                              <m:t>(1)</m:t>
                            </m:r>
                          </m:sup>
                        </m:sSup>
                      </m:e>
                    </m:d>
                    <m:r>
                      <a:rPr lang="en-US" altLang="zh-CN" i="1">
                        <a:latin typeface="Cambria Math"/>
                      </a:rPr>
                      <m:t>=0</m:t>
                    </m:r>
                  </m:oMath>
                </a14:m>
                <a:r>
                  <a:rPr lang="zh-CN" altLang="en-US" dirty="0"/>
                  <a:t>，则停止计算，否则令： </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𝒅</m:t>
                          </m:r>
                        </m:e>
                        <m:sup>
                          <m:r>
                            <a:rPr lang="en-US" altLang="zh-CN" b="1" i="1">
                              <a:solidFill>
                                <a:srgbClr val="FF0000"/>
                              </a:solidFill>
                              <a:latin typeface="Cambria Math"/>
                            </a:rPr>
                            <m:t>(</m:t>
                          </m:r>
                          <m:r>
                            <a:rPr lang="en-US" altLang="zh-CN" b="1" i="1">
                              <a:solidFill>
                                <a:srgbClr val="FF0000"/>
                              </a:solidFill>
                              <a:latin typeface="Cambria Math"/>
                            </a:rPr>
                            <m:t>𝟏</m:t>
                          </m:r>
                          <m:r>
                            <a:rPr lang="en-US" altLang="zh-CN" b="1" i="1">
                              <a:solidFill>
                                <a:srgbClr val="FF0000"/>
                              </a:solidFill>
                              <a:latin typeface="Cambria Math"/>
                            </a:rPr>
                            <m:t>)</m:t>
                          </m:r>
                        </m:sup>
                      </m:sSup>
                      <m:r>
                        <a:rPr lang="en-US" altLang="zh-CN" b="1" i="1">
                          <a:solidFill>
                            <a:srgbClr val="FF0000"/>
                          </a:solidFill>
                          <a:latin typeface="Cambria Math"/>
                        </a:rPr>
                        <m:t>=−</m:t>
                      </m:r>
                      <m:r>
                        <a:rPr lang="en-US" altLang="zh-CN" b="1" i="1">
                          <a:solidFill>
                            <a:srgbClr val="FF0000"/>
                          </a:solidFill>
                          <a:latin typeface="Cambria Math"/>
                          <a:ea typeface="Cambria Math"/>
                        </a:rPr>
                        <m:t>𝜵</m:t>
                      </m:r>
                      <m:r>
                        <a:rPr lang="en-US" altLang="zh-CN" b="1" i="1">
                          <a:solidFill>
                            <a:srgbClr val="FF0000"/>
                          </a:solidFill>
                          <a:latin typeface="Cambria Math"/>
                          <a:ea typeface="Cambria Math"/>
                        </a:rPr>
                        <m:t>𝒇</m:t>
                      </m:r>
                      <m:d>
                        <m:dPr>
                          <m:ctrlPr>
                            <a:rPr lang="en-US" altLang="zh-CN" b="1" i="1">
                              <a:solidFill>
                                <a:srgbClr val="FF0000"/>
                              </a:solidFill>
                              <a:latin typeface="Cambria Math" panose="02040503050406030204" pitchFamily="18" charset="0"/>
                              <a:ea typeface="Cambria Math"/>
                            </a:rPr>
                          </m:ctrlPr>
                        </m:dPr>
                        <m:e>
                          <m:sSup>
                            <m:sSupPr>
                              <m:ctrlPr>
                                <a:rPr lang="en-US" altLang="zh-CN" b="1" i="1">
                                  <a:solidFill>
                                    <a:srgbClr val="FF0000"/>
                                  </a:solidFill>
                                  <a:latin typeface="Cambria Math" panose="02040503050406030204" pitchFamily="18" charset="0"/>
                                  <a:ea typeface="Cambria Math"/>
                                </a:rPr>
                              </m:ctrlPr>
                            </m:sSupPr>
                            <m:e>
                              <m:r>
                                <a:rPr lang="en-US" altLang="zh-CN" b="1" i="1">
                                  <a:solidFill>
                                    <a:srgbClr val="FF0000"/>
                                  </a:solidFill>
                                  <a:latin typeface="Cambria Math"/>
                                  <a:ea typeface="Cambria Math"/>
                                </a:rPr>
                                <m:t>𝒙</m:t>
                              </m:r>
                            </m:e>
                            <m:sup>
                              <m:d>
                                <m:dPr>
                                  <m:ctrlPr>
                                    <a:rPr lang="en-US" altLang="zh-CN" b="1" i="1">
                                      <a:solidFill>
                                        <a:srgbClr val="FF0000"/>
                                      </a:solidFill>
                                      <a:latin typeface="Cambria Math" panose="02040503050406030204" pitchFamily="18" charset="0"/>
                                      <a:ea typeface="Cambria Math"/>
                                    </a:rPr>
                                  </m:ctrlPr>
                                </m:dPr>
                                <m:e>
                                  <m:r>
                                    <a:rPr lang="en-US" altLang="zh-CN" b="1" i="1">
                                      <a:solidFill>
                                        <a:srgbClr val="FF0000"/>
                                      </a:solidFill>
                                      <a:latin typeface="Cambria Math"/>
                                      <a:ea typeface="Cambria Math"/>
                                    </a:rPr>
                                    <m:t>𝟏</m:t>
                                  </m:r>
                                </m:e>
                              </m:d>
                            </m:sup>
                          </m:sSup>
                        </m:e>
                      </m:d>
                      <m:r>
                        <a:rPr lang="en-US" altLang="zh-CN" b="1" i="1">
                          <a:solidFill>
                            <a:srgbClr val="FF0000"/>
                          </a:solidFill>
                          <a:latin typeface="Cambria Math"/>
                          <a:ea typeface="Cambria Math"/>
                        </a:rPr>
                        <m:t>=</m:t>
                      </m:r>
                      <m:r>
                        <a:rPr lang="en-US" altLang="zh-CN" b="1" i="1">
                          <a:solidFill>
                            <a:srgbClr val="FF0000"/>
                          </a:solidFill>
                          <a:latin typeface="Cambria Math"/>
                        </a:rPr>
                        <m:t>−</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𝒈</m:t>
                          </m:r>
                        </m:e>
                        <m:sup>
                          <m:r>
                            <a:rPr lang="en-US" altLang="zh-CN" b="1" i="1">
                              <a:solidFill>
                                <a:srgbClr val="FF0000"/>
                              </a:solidFill>
                              <a:latin typeface="Cambria Math"/>
                            </a:rPr>
                            <m:t>(</m:t>
                          </m:r>
                          <m:r>
                            <a:rPr lang="en-US" altLang="zh-CN" b="1" i="1">
                              <a:solidFill>
                                <a:srgbClr val="FF0000"/>
                              </a:solidFill>
                              <a:latin typeface="Cambria Math"/>
                            </a:rPr>
                            <m:t>𝟏</m:t>
                          </m:r>
                          <m:r>
                            <a:rPr lang="en-US" altLang="zh-CN" b="1" i="1">
                              <a:solidFill>
                                <a:srgbClr val="FF0000"/>
                              </a:solidFill>
                              <a:latin typeface="Cambria Math"/>
                            </a:rPr>
                            <m:t>)</m:t>
                          </m:r>
                        </m:sup>
                      </m:sSup>
                    </m:oMath>
                  </m:oMathPara>
                </a14:m>
                <a:endParaRPr lang="en-US" altLang="zh-CN" dirty="0"/>
              </a:p>
              <a:p>
                <a:pPr marL="0" indent="0">
                  <a:buNone/>
                </a:pPr>
                <a:r>
                  <a:rPr lang="zh-CN" altLang="en-US" dirty="0"/>
                  <a:t>沿方向</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a:rPr>
                          <m:t>𝑑</m:t>
                        </m:r>
                      </m:e>
                      <m:sup>
                        <m:r>
                          <a:rPr lang="en-US" altLang="zh-CN" b="0" i="1" smtClean="0">
                            <a:latin typeface="Cambria Math"/>
                          </a:rPr>
                          <m:t>(1)</m:t>
                        </m:r>
                      </m:sup>
                    </m:sSup>
                  </m:oMath>
                </a14:m>
                <a:r>
                  <a:rPr lang="zh-CN" altLang="en-US" dirty="0"/>
                  <a:t>搜索，得到点</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𝑥</m:t>
                        </m:r>
                      </m:e>
                      <m:sup>
                        <m:r>
                          <a:rPr lang="en-US" altLang="zh-CN" i="1">
                            <a:latin typeface="Cambria Math"/>
                          </a:rPr>
                          <m:t>(</m:t>
                        </m:r>
                        <m:r>
                          <a:rPr lang="en-US" altLang="zh-CN" b="0" i="1" smtClean="0">
                            <a:latin typeface="Cambria Math"/>
                          </a:rPr>
                          <m:t>2</m:t>
                        </m:r>
                        <m:r>
                          <a:rPr lang="en-US" altLang="zh-CN" i="1">
                            <a:latin typeface="Cambria Math"/>
                          </a:rPr>
                          <m:t>)</m:t>
                        </m:r>
                      </m:sup>
                    </m:sSup>
                  </m:oMath>
                </a14:m>
                <a:r>
                  <a:rPr lang="zh-CN" altLang="en-US" dirty="0"/>
                  <a:t>，计算在</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𝑥</m:t>
                        </m:r>
                      </m:e>
                      <m:sup>
                        <m:r>
                          <a:rPr lang="en-US" altLang="zh-CN" i="1">
                            <a:latin typeface="Cambria Math"/>
                          </a:rPr>
                          <m:t>(</m:t>
                        </m:r>
                        <m:r>
                          <a:rPr lang="en-US" altLang="zh-CN" b="0" i="1" smtClean="0">
                            <a:latin typeface="Cambria Math"/>
                          </a:rPr>
                          <m:t>2</m:t>
                        </m:r>
                        <m:r>
                          <a:rPr lang="en-US" altLang="zh-CN" i="1">
                            <a:latin typeface="Cambria Math"/>
                          </a:rPr>
                          <m:t>)</m:t>
                        </m:r>
                      </m:sup>
                    </m:sSup>
                  </m:oMath>
                </a14:m>
                <a:r>
                  <a:rPr lang="zh-CN" altLang="en-US" dirty="0"/>
                  <a:t>处的梯度，若</a:t>
                </a:r>
                <a14:m>
                  <m:oMath xmlns:m="http://schemas.openxmlformats.org/officeDocument/2006/math">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𝑔</m:t>
                            </m:r>
                          </m:e>
                          <m:sup>
                            <m:r>
                              <a:rPr lang="en-US" altLang="zh-CN" i="1">
                                <a:latin typeface="Cambria Math"/>
                              </a:rPr>
                              <m:t>(</m:t>
                            </m:r>
                            <m:r>
                              <a:rPr lang="en-US" altLang="zh-CN" b="0" i="1" smtClean="0">
                                <a:latin typeface="Cambria Math"/>
                              </a:rPr>
                              <m:t>2</m:t>
                            </m:r>
                            <m:r>
                              <a:rPr lang="en-US" altLang="zh-CN" i="1">
                                <a:latin typeface="Cambria Math"/>
                              </a:rPr>
                              <m:t>)</m:t>
                            </m:r>
                          </m:sup>
                        </m:sSup>
                      </m:e>
                    </m:d>
                    <m:r>
                      <a:rPr lang="en-US" altLang="zh-CN" i="1" smtClean="0">
                        <a:latin typeface="Cambria Math"/>
                        <a:ea typeface="Cambria Math"/>
                      </a:rPr>
                      <m:t>≠</m:t>
                    </m:r>
                    <m:r>
                      <a:rPr lang="en-US" altLang="zh-CN" b="0" i="1" smtClean="0">
                        <a:latin typeface="Cambria Math"/>
                        <a:ea typeface="Cambria Math"/>
                      </a:rPr>
                      <m:t>0</m:t>
                    </m:r>
                  </m:oMath>
                </a14:m>
                <a:r>
                  <a:rPr lang="zh-CN" altLang="en-US" dirty="0"/>
                  <a:t>，则利用</a:t>
                </a:r>
                <a:r>
                  <a:rPr lang="en-US" altLang="zh-CN" dirty="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𝑔</m:t>
                        </m:r>
                      </m:e>
                      <m:sup>
                        <m:r>
                          <a:rPr lang="en-US" altLang="zh-CN" i="1">
                            <a:latin typeface="Cambria Math"/>
                          </a:rPr>
                          <m:t>(2)</m:t>
                        </m:r>
                      </m:sup>
                    </m:sSup>
                  </m:oMath>
                </a14:m>
                <a:r>
                  <a:rPr lang="zh-CN" altLang="en-US" dirty="0"/>
                  <a:t>和</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𝑑</m:t>
                        </m:r>
                      </m:e>
                      <m:sup>
                        <m:r>
                          <a:rPr lang="en-US" altLang="zh-CN" i="1">
                            <a:latin typeface="Cambria Math"/>
                          </a:rPr>
                          <m:t>(1)</m:t>
                        </m:r>
                      </m:sup>
                    </m:sSup>
                  </m:oMath>
                </a14:m>
                <a:r>
                  <a:rPr lang="zh-CN" altLang="en-US" dirty="0"/>
                  <a:t>构造第</a:t>
                </a:r>
                <a:r>
                  <a:rPr lang="en-US" altLang="zh-CN" dirty="0"/>
                  <a:t>2</a:t>
                </a:r>
                <a:r>
                  <a:rPr lang="zh-CN" altLang="en-US" dirty="0"/>
                  <a:t>个搜索方向</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𝑑</m:t>
                        </m:r>
                      </m:e>
                      <m:sup>
                        <m:r>
                          <a:rPr lang="en-US" altLang="zh-CN" i="1">
                            <a:latin typeface="Cambria Math"/>
                          </a:rPr>
                          <m:t>(</m:t>
                        </m:r>
                        <m:r>
                          <a:rPr lang="en-US" altLang="zh-CN" b="0" i="1" smtClean="0">
                            <a:latin typeface="Cambria Math"/>
                          </a:rPr>
                          <m:t>2</m:t>
                        </m:r>
                        <m:r>
                          <a:rPr lang="en-US" altLang="zh-CN" i="1">
                            <a:latin typeface="Cambria Math"/>
                          </a:rPr>
                          <m:t>)</m:t>
                        </m:r>
                      </m:sup>
                    </m:sSup>
                  </m:oMath>
                </a14:m>
                <a:r>
                  <a:rPr lang="zh-CN" altLang="en-US" dirty="0"/>
                  <a:t>，再沿</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𝑑</m:t>
                        </m:r>
                      </m:e>
                      <m:sup>
                        <m:r>
                          <a:rPr lang="en-US" altLang="zh-CN" i="1">
                            <a:latin typeface="Cambria Math"/>
                          </a:rPr>
                          <m:t>(2)</m:t>
                        </m:r>
                      </m:sup>
                    </m:sSup>
                  </m:oMath>
                </a14:m>
                <a:r>
                  <a:rPr lang="zh-CN" altLang="en-US" dirty="0"/>
                  <a:t>搜索。</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10704968" cy="4351338"/>
              </a:xfrm>
              <a:blipFill rotWithShape="1">
                <a:blip r:embed="rId2"/>
                <a:stretch>
                  <a:fillRect l="-1025" t="-2101" r="-57"/>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具体流程如下：</a:t>
                </a:r>
                <a:endParaRPr lang="en-US" altLang="zh-CN" dirty="0"/>
              </a:p>
              <a:p>
                <a:pPr marL="0" indent="0">
                  <a:buNone/>
                </a:pPr>
                <a:r>
                  <a:rPr lang="zh-CN" altLang="en-US" dirty="0"/>
                  <a:t>在第</a:t>
                </a:r>
                <a:r>
                  <a:rPr lang="en-US" altLang="zh-CN" dirty="0"/>
                  <a:t>k</a:t>
                </a:r>
                <a:r>
                  <a:rPr lang="zh-CN" altLang="en-US" dirty="0"/>
                  <a:t>轮迭代，已知点</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a:rPr>
                          <m:t>𝑥</m:t>
                        </m:r>
                      </m:e>
                      <m:sup>
                        <m:r>
                          <a:rPr lang="en-US" altLang="zh-CN" b="0" i="1" smtClean="0">
                            <a:latin typeface="Cambria Math"/>
                          </a:rPr>
                          <m:t>(</m:t>
                        </m:r>
                        <m:r>
                          <a:rPr lang="en-US" altLang="zh-CN" b="0" i="1" smtClean="0">
                            <a:latin typeface="Cambria Math"/>
                          </a:rPr>
                          <m:t>𝑘</m:t>
                        </m:r>
                        <m:r>
                          <a:rPr lang="en-US" altLang="zh-CN" b="0" i="1" smtClean="0">
                            <a:latin typeface="Cambria Math"/>
                          </a:rPr>
                          <m:t>)</m:t>
                        </m:r>
                      </m:sup>
                    </m:sSup>
                  </m:oMath>
                </a14:m>
                <a:r>
                  <a:rPr lang="zh-CN" altLang="en-US" dirty="0"/>
                  <a:t>和搜索方向</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a:rPr>
                          <m:t>𝑑</m:t>
                        </m:r>
                      </m:e>
                      <m:sup>
                        <m:r>
                          <a:rPr lang="en-US" altLang="zh-CN" i="1">
                            <a:latin typeface="Cambria Math"/>
                          </a:rPr>
                          <m:t>(</m:t>
                        </m:r>
                        <m:r>
                          <a:rPr lang="en-US" altLang="zh-CN" i="1">
                            <a:latin typeface="Cambria Math"/>
                          </a:rPr>
                          <m:t>𝑘</m:t>
                        </m:r>
                        <m:r>
                          <a:rPr lang="en-US" altLang="zh-CN" i="1">
                            <a:latin typeface="Cambria Math"/>
                          </a:rPr>
                          <m:t>)</m:t>
                        </m:r>
                      </m:sup>
                    </m:sSup>
                  </m:oMath>
                </a14:m>
                <a:r>
                  <a:rPr lang="zh-CN" altLang="en-US" dirty="0"/>
                  <a:t>，则从</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𝑥</m:t>
                        </m:r>
                      </m:e>
                      <m:sup>
                        <m:r>
                          <a:rPr lang="en-US" altLang="zh-CN" i="1">
                            <a:latin typeface="Cambria Math"/>
                          </a:rPr>
                          <m:t>(</m:t>
                        </m:r>
                        <m:r>
                          <a:rPr lang="en-US" altLang="zh-CN" i="1">
                            <a:latin typeface="Cambria Math"/>
                          </a:rPr>
                          <m:t>𝑘</m:t>
                        </m:r>
                        <m:r>
                          <a:rPr lang="en-US" altLang="zh-CN" i="1">
                            <a:latin typeface="Cambria Math"/>
                          </a:rPr>
                          <m:t>)</m:t>
                        </m:r>
                      </m:sup>
                    </m:sSup>
                  </m:oMath>
                </a14:m>
                <a:r>
                  <a:rPr lang="zh-CN" altLang="en-US" dirty="0"/>
                  <a:t>出发沿</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𝑑</m:t>
                        </m:r>
                      </m:e>
                      <m:sup>
                        <m:r>
                          <a:rPr lang="en-US" altLang="zh-CN" i="1">
                            <a:latin typeface="Cambria Math"/>
                          </a:rPr>
                          <m:t>(</m:t>
                        </m:r>
                        <m:r>
                          <a:rPr lang="en-US" altLang="zh-CN" i="1">
                            <a:latin typeface="Cambria Math"/>
                          </a:rPr>
                          <m:t>𝑘</m:t>
                        </m:r>
                        <m:r>
                          <a:rPr lang="en-US" altLang="zh-CN" i="1">
                            <a:latin typeface="Cambria Math"/>
                          </a:rPr>
                          <m:t>)</m:t>
                        </m:r>
                      </m:sup>
                    </m:sSup>
                  </m:oMath>
                </a14:m>
                <a:r>
                  <a:rPr lang="zh-CN" altLang="en-US" dirty="0"/>
                  <a:t>进行搜索得到：</a:t>
                </a:r>
                <a:endParaRPr lang="en-US" altLang="zh-CN" dirty="0"/>
              </a:p>
              <a:p>
                <a:pPr marL="0" indent="0" algn="ctr">
                  <a:buNone/>
                </a:pPr>
                <a14:m>
                  <m:oMathPara xmlns:m="http://schemas.openxmlformats.org/officeDocument/2006/math">
                    <m:oMathParaPr>
                      <m:jc m:val="centerGroup"/>
                    </m:oMathParaPr>
                    <m:oMath xmlns:m="http://schemas.openxmlformats.org/officeDocument/2006/math">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r>
                            <a:rPr lang="en-US" altLang="zh-CN" b="1" i="1" smtClean="0">
                              <a:solidFill>
                                <a:srgbClr val="FF0000"/>
                              </a:solidFill>
                              <a:latin typeface="Cambria Math"/>
                            </a:rPr>
                            <m:t>(</m:t>
                          </m:r>
                          <m:r>
                            <a:rPr lang="en-US" altLang="zh-CN" b="1" i="1" smtClean="0">
                              <a:solidFill>
                                <a:srgbClr val="FF0000"/>
                              </a:solidFill>
                              <a:latin typeface="Cambria Math"/>
                            </a:rPr>
                            <m:t>𝒌</m:t>
                          </m:r>
                          <m:r>
                            <a:rPr lang="en-US" altLang="zh-CN" b="1" i="1" smtClean="0">
                              <a:solidFill>
                                <a:srgbClr val="FF0000"/>
                              </a:solidFill>
                              <a:latin typeface="Cambria Math"/>
                            </a:rPr>
                            <m:t>+</m:t>
                          </m:r>
                          <m:r>
                            <a:rPr lang="en-US" altLang="zh-CN" b="1" i="1" smtClean="0">
                              <a:solidFill>
                                <a:srgbClr val="FF0000"/>
                              </a:solidFill>
                              <a:latin typeface="Cambria Math"/>
                            </a:rPr>
                            <m:t>𝟏</m:t>
                          </m:r>
                          <m:r>
                            <a:rPr lang="en-US" altLang="zh-CN" b="1" i="1" smtClean="0">
                              <a:solidFill>
                                <a:srgbClr val="FF0000"/>
                              </a:solidFill>
                              <a:latin typeface="Cambria Math"/>
                            </a:rPr>
                            <m:t>)</m:t>
                          </m:r>
                        </m:sup>
                      </m:sSup>
                      <m:r>
                        <a:rPr lang="en-US" altLang="zh-CN" b="1" i="1" smtClean="0">
                          <a:solidFill>
                            <a:srgbClr val="FF0000"/>
                          </a:solidFill>
                          <a:latin typeface="Cambria Math"/>
                        </a:rPr>
                        <m:t>=</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𝒙</m:t>
                          </m:r>
                        </m:e>
                        <m:sup>
                          <m:r>
                            <a:rPr lang="en-US" altLang="zh-CN" b="1" i="1">
                              <a:solidFill>
                                <a:srgbClr val="FF0000"/>
                              </a:solidFill>
                              <a:latin typeface="Cambria Math"/>
                            </a:rPr>
                            <m:t>(</m:t>
                          </m:r>
                          <m:r>
                            <a:rPr lang="en-US" altLang="zh-CN" b="1" i="1">
                              <a:solidFill>
                                <a:srgbClr val="FF0000"/>
                              </a:solidFill>
                              <a:latin typeface="Cambria Math"/>
                            </a:rPr>
                            <m:t>𝒌</m:t>
                          </m:r>
                          <m:r>
                            <a:rPr lang="en-US" altLang="zh-CN" b="1" i="1">
                              <a:solidFill>
                                <a:srgbClr val="FF0000"/>
                              </a:solidFill>
                              <a:latin typeface="Cambria Math"/>
                            </a:rPr>
                            <m:t>)</m:t>
                          </m:r>
                        </m:sup>
                      </m:sSup>
                      <m:r>
                        <a:rPr lang="en-US" altLang="zh-CN" b="1" i="1" smtClean="0">
                          <a:solidFill>
                            <a:srgbClr val="FF0000"/>
                          </a:solidFill>
                          <a:latin typeface="Cambria Math"/>
                        </a:rPr>
                        <m:t>+</m:t>
                      </m:r>
                      <m:sSup>
                        <m:sSupPr>
                          <m:ctrlPr>
                            <a:rPr lang="en-US" altLang="zh-CN" b="1" i="1" smtClean="0">
                              <a:solidFill>
                                <a:srgbClr val="FF0000"/>
                              </a:solidFill>
                              <a:latin typeface="Cambria Math" panose="02040503050406030204" pitchFamily="18" charset="0"/>
                            </a:rPr>
                          </m:ctrlPr>
                        </m:sSupPr>
                        <m:e>
                          <m:r>
                            <a:rPr kumimoji="1" lang="en-US" altLang="zh-CN" b="1" i="1">
                              <a:solidFill>
                                <a:srgbClr val="FF0000"/>
                              </a:solidFill>
                              <a:latin typeface="Cambria Math" panose="02040503050406030204" pitchFamily="18" charset="0"/>
                              <a:ea typeface="Cambria Math" panose="02040503050406030204" pitchFamily="18" charset="0"/>
                            </a:rPr>
                            <m:t>𝝀</m:t>
                          </m:r>
                        </m:e>
                        <m:sup>
                          <m:r>
                            <a:rPr lang="en-US" altLang="zh-CN" b="1" i="1" smtClean="0">
                              <a:solidFill>
                                <a:srgbClr val="FF0000"/>
                              </a:solidFill>
                              <a:latin typeface="Cambria Math"/>
                            </a:rPr>
                            <m:t>(</m:t>
                          </m:r>
                          <m:r>
                            <a:rPr lang="en-US" altLang="zh-CN" b="1" i="1" smtClean="0">
                              <a:solidFill>
                                <a:srgbClr val="FF0000"/>
                              </a:solidFill>
                              <a:latin typeface="Cambria Math"/>
                            </a:rPr>
                            <m:t>𝒌</m:t>
                          </m:r>
                          <m:r>
                            <a:rPr lang="en-US" altLang="zh-CN" b="1" i="1" smtClean="0">
                              <a:solidFill>
                                <a:srgbClr val="FF0000"/>
                              </a:solidFill>
                              <a:latin typeface="Cambria Math"/>
                            </a:rPr>
                            <m:t>)</m:t>
                          </m:r>
                        </m:sup>
                      </m:sSup>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𝒅</m:t>
                          </m:r>
                        </m:e>
                        <m:sup>
                          <m:r>
                            <a:rPr lang="en-US" altLang="zh-CN" b="1" i="1">
                              <a:solidFill>
                                <a:srgbClr val="FF0000"/>
                              </a:solidFill>
                              <a:latin typeface="Cambria Math"/>
                            </a:rPr>
                            <m:t>(</m:t>
                          </m:r>
                          <m:r>
                            <a:rPr lang="en-US" altLang="zh-CN" b="1" i="1">
                              <a:solidFill>
                                <a:srgbClr val="FF0000"/>
                              </a:solidFill>
                              <a:latin typeface="Cambria Math"/>
                            </a:rPr>
                            <m:t>𝒌</m:t>
                          </m:r>
                          <m:r>
                            <a:rPr lang="en-US" altLang="zh-CN" b="1" i="1">
                              <a:solidFill>
                                <a:srgbClr val="FF0000"/>
                              </a:solidFill>
                              <a:latin typeface="Cambria Math"/>
                            </a:rPr>
                            <m:t>)</m:t>
                          </m:r>
                        </m:sup>
                      </m:sSup>
                    </m:oMath>
                  </m:oMathPara>
                </a14:m>
                <a:endParaRPr lang="en-US" altLang="zh-CN" b="1" dirty="0">
                  <a:solidFill>
                    <a:srgbClr val="FF0000"/>
                  </a:solidFill>
                </a:endParaRPr>
              </a:p>
              <a:p>
                <a:pPr marL="0" indent="0">
                  <a:buNone/>
                </a:pPr>
                <a:r>
                  <a:rPr lang="zh-CN" altLang="en-US" dirty="0"/>
                  <a:t>其中步长</a:t>
                </a:r>
                <a14:m>
                  <m:oMath xmlns:m="http://schemas.openxmlformats.org/officeDocument/2006/math">
                    <m:sSup>
                      <m:sSupPr>
                        <m:ctrlPr>
                          <a:rPr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𝜆</m:t>
                        </m:r>
                      </m:e>
                      <m:sup>
                        <m:r>
                          <a:rPr lang="en-US" altLang="zh-CN" i="1">
                            <a:latin typeface="Cambria Math"/>
                          </a:rPr>
                          <m:t>(</m:t>
                        </m:r>
                        <m:r>
                          <a:rPr lang="en-US" altLang="zh-CN" i="1">
                            <a:latin typeface="Cambria Math"/>
                          </a:rPr>
                          <m:t>𝑘</m:t>
                        </m:r>
                        <m:r>
                          <a:rPr lang="en-US" altLang="zh-CN" i="1">
                            <a:latin typeface="Cambria Math"/>
                          </a:rPr>
                          <m:t>)</m:t>
                        </m:r>
                      </m:sup>
                    </m:sSup>
                  </m:oMath>
                </a14:m>
                <a:r>
                  <a:rPr lang="zh-CN" altLang="en-US" dirty="0"/>
                  <a:t>满足</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𝑓</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𝑥</m:t>
                              </m:r>
                            </m:e>
                            <m:sup>
                              <m:d>
                                <m:dPr>
                                  <m:ctrlPr>
                                    <a:rPr lang="en-US" altLang="zh-CN" i="1">
                                      <a:latin typeface="Cambria Math" panose="02040503050406030204" pitchFamily="18" charset="0"/>
                                    </a:rPr>
                                  </m:ctrlPr>
                                </m:dPr>
                                <m:e>
                                  <m:r>
                                    <a:rPr lang="en-US" altLang="zh-CN" i="1">
                                      <a:latin typeface="Cambria Math"/>
                                    </a:rPr>
                                    <m:t>𝑘</m:t>
                                  </m:r>
                                </m:e>
                              </m:d>
                            </m:sup>
                          </m:sSup>
                          <m:r>
                            <a:rPr lang="en-US" altLang="zh-CN" i="1">
                              <a:latin typeface="Cambria Math"/>
                            </a:rPr>
                            <m:t>+</m:t>
                          </m:r>
                          <m:sSup>
                            <m:sSupPr>
                              <m:ctrlPr>
                                <a:rPr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𝜆</m:t>
                              </m:r>
                            </m:e>
                            <m:sup>
                              <m:d>
                                <m:dPr>
                                  <m:ctrlPr>
                                    <a:rPr lang="en-US" altLang="zh-CN" i="1">
                                      <a:latin typeface="Cambria Math" panose="02040503050406030204" pitchFamily="18" charset="0"/>
                                    </a:rPr>
                                  </m:ctrlPr>
                                </m:dPr>
                                <m:e>
                                  <m:r>
                                    <a:rPr lang="en-US" altLang="zh-CN" i="1">
                                      <a:latin typeface="Cambria Math"/>
                                    </a:rPr>
                                    <m:t>𝑘</m:t>
                                  </m:r>
                                </m:e>
                              </m:d>
                            </m:sup>
                          </m:sSup>
                          <m:sSup>
                            <m:sSupPr>
                              <m:ctrlPr>
                                <a:rPr lang="en-US" altLang="zh-CN" i="1">
                                  <a:latin typeface="Cambria Math" panose="02040503050406030204" pitchFamily="18" charset="0"/>
                                </a:rPr>
                              </m:ctrlPr>
                            </m:sSupPr>
                            <m:e>
                              <m:r>
                                <a:rPr lang="en-US" altLang="zh-CN" i="1">
                                  <a:latin typeface="Cambria Math"/>
                                </a:rPr>
                                <m:t>𝑑</m:t>
                              </m:r>
                            </m:e>
                            <m:sup>
                              <m:d>
                                <m:dPr>
                                  <m:ctrlPr>
                                    <a:rPr lang="en-US" altLang="zh-CN" i="1">
                                      <a:latin typeface="Cambria Math" panose="02040503050406030204" pitchFamily="18" charset="0"/>
                                    </a:rPr>
                                  </m:ctrlPr>
                                </m:dPr>
                                <m:e>
                                  <m:r>
                                    <a:rPr lang="en-US" altLang="zh-CN" i="1">
                                      <a:latin typeface="Cambria Math"/>
                                    </a:rPr>
                                    <m:t>𝑘</m:t>
                                  </m:r>
                                </m:e>
                              </m:d>
                            </m:sup>
                          </m:sSup>
                        </m:e>
                      </m:d>
                      <m:r>
                        <a:rPr lang="en-US" altLang="zh-CN" b="0" i="1" smtClean="0">
                          <a:latin typeface="Cambria Math"/>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a:rPr>
                                <m:t>min</m:t>
                              </m:r>
                            </m:e>
                            <m:lim>
                              <m:r>
                                <a:rPr kumimoji="1" lang="en-US" altLang="zh-CN" i="1">
                                  <a:latin typeface="Cambria Math" panose="02040503050406030204" pitchFamily="18" charset="0"/>
                                  <a:ea typeface="Cambria Math" panose="02040503050406030204" pitchFamily="18" charset="0"/>
                                </a:rPr>
                                <m:t>𝜆</m:t>
                              </m:r>
                            </m:lim>
                          </m:limLow>
                        </m:fName>
                        <m:e>
                          <m:r>
                            <a:rPr lang="en-US" altLang="zh-CN" b="0" i="1" smtClean="0">
                              <a:latin typeface="Cambria Math"/>
                            </a:rPr>
                            <m:t>𝑓</m:t>
                          </m:r>
                          <m:r>
                            <a:rPr lang="en-US" altLang="zh-CN" b="0" i="1" smtClean="0">
                              <a:latin typeface="Cambria Math"/>
                            </a:rPr>
                            <m:t>(</m:t>
                          </m:r>
                          <m:sSup>
                            <m:sSupPr>
                              <m:ctrlPr>
                                <a:rPr lang="en-US" altLang="zh-CN" i="1">
                                  <a:latin typeface="Cambria Math" panose="02040503050406030204" pitchFamily="18" charset="0"/>
                                </a:rPr>
                              </m:ctrlPr>
                            </m:sSupPr>
                            <m:e>
                              <m:r>
                                <a:rPr lang="en-US" altLang="zh-CN" i="1">
                                  <a:latin typeface="Cambria Math"/>
                                </a:rPr>
                                <m:t>𝑥</m:t>
                              </m:r>
                            </m:e>
                            <m:sup>
                              <m:r>
                                <a:rPr lang="en-US" altLang="zh-CN" i="1">
                                  <a:latin typeface="Cambria Math"/>
                                </a:rPr>
                                <m:t>(</m:t>
                              </m:r>
                              <m:r>
                                <a:rPr lang="en-US" altLang="zh-CN" i="1">
                                  <a:latin typeface="Cambria Math"/>
                                </a:rPr>
                                <m:t>𝑘</m:t>
                              </m:r>
                              <m:r>
                                <a:rPr lang="en-US" altLang="zh-CN" i="1">
                                  <a:latin typeface="Cambria Math"/>
                                </a:rPr>
                                <m:t>)</m:t>
                              </m:r>
                            </m:sup>
                          </m:sSup>
                          <m:r>
                            <a:rPr lang="en-US" altLang="zh-CN" i="1">
                              <a:latin typeface="Cambria Math"/>
                            </a:rPr>
                            <m:t>+</m:t>
                          </m:r>
                          <m:sSup>
                            <m:sSupPr>
                              <m:ctrlPr>
                                <a:rPr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𝜆</m:t>
                              </m:r>
                            </m:e>
                            <m:sup>
                              <m:r>
                                <a:rPr lang="en-US" altLang="zh-CN" i="1">
                                  <a:latin typeface="Cambria Math"/>
                                </a:rPr>
                                <m:t>(</m:t>
                              </m:r>
                              <m:r>
                                <a:rPr lang="en-US" altLang="zh-CN" i="1">
                                  <a:latin typeface="Cambria Math"/>
                                </a:rPr>
                                <m:t>𝑘</m:t>
                              </m:r>
                              <m:r>
                                <a:rPr lang="en-US" altLang="zh-CN" i="1">
                                  <a:latin typeface="Cambria Math"/>
                                </a:rPr>
                                <m:t>)</m:t>
                              </m:r>
                            </m:sup>
                          </m:sSup>
                          <m:sSup>
                            <m:sSupPr>
                              <m:ctrlPr>
                                <a:rPr lang="en-US" altLang="zh-CN" i="1">
                                  <a:latin typeface="Cambria Math" panose="02040503050406030204" pitchFamily="18" charset="0"/>
                                </a:rPr>
                              </m:ctrlPr>
                            </m:sSupPr>
                            <m:e>
                              <m:r>
                                <a:rPr lang="en-US" altLang="zh-CN" i="1">
                                  <a:latin typeface="Cambria Math"/>
                                </a:rPr>
                                <m:t>𝑑</m:t>
                              </m:r>
                            </m:e>
                            <m:sup>
                              <m:r>
                                <a:rPr lang="en-US" altLang="zh-CN" i="1">
                                  <a:latin typeface="Cambria Math"/>
                                </a:rPr>
                                <m:t>(</m:t>
                              </m:r>
                              <m:r>
                                <a:rPr lang="en-US" altLang="zh-CN" i="1">
                                  <a:latin typeface="Cambria Math"/>
                                </a:rPr>
                                <m:t>𝑘</m:t>
                              </m:r>
                              <m:r>
                                <a:rPr lang="en-US" altLang="zh-CN" i="1">
                                  <a:latin typeface="Cambria Math"/>
                                </a:rPr>
                                <m:t>)</m:t>
                              </m:r>
                            </m:sup>
                          </m:sSup>
                          <m:r>
                            <a:rPr lang="en-US" altLang="zh-CN" b="0" i="1" smtClean="0">
                              <a:latin typeface="Cambria Math"/>
                            </a:rPr>
                            <m:t>)</m:t>
                          </m:r>
                        </m:e>
                      </m:func>
                    </m:oMath>
                  </m:oMathPara>
                </a14:m>
                <a:endParaRPr lang="en-US" altLang="zh-CN" dirty="0"/>
              </a:p>
              <a:p>
                <a:pPr marL="0" indent="0">
                  <a:buNone/>
                </a:pPr>
                <a:r>
                  <a:rPr lang="zh-CN" altLang="en-US" dirty="0"/>
                  <a:t>此时可求出</a:t>
                </a:r>
                <a14:m>
                  <m:oMath xmlns:m="http://schemas.openxmlformats.org/officeDocument/2006/math">
                    <m:sSup>
                      <m:sSupPr>
                        <m:ctrlPr>
                          <a:rPr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𝜆</m:t>
                        </m:r>
                      </m:e>
                      <m:sup>
                        <m:d>
                          <m:dPr>
                            <m:ctrlPr>
                              <a:rPr lang="en-US" altLang="zh-CN" i="1">
                                <a:latin typeface="Cambria Math" panose="02040503050406030204" pitchFamily="18" charset="0"/>
                              </a:rPr>
                            </m:ctrlPr>
                          </m:dPr>
                          <m:e>
                            <m:r>
                              <a:rPr lang="en-US" altLang="zh-CN" i="1">
                                <a:latin typeface="Cambria Math"/>
                              </a:rPr>
                              <m:t>𝑘</m:t>
                            </m:r>
                          </m:e>
                        </m:d>
                      </m:sup>
                    </m:sSup>
                  </m:oMath>
                </a14:m>
                <a:r>
                  <a:rPr lang="zh-CN" altLang="en-US" dirty="0"/>
                  <a:t>的显示表达，令：</a:t>
                </a:r>
                <a:endParaRPr lang="en-US" altLang="zh-CN" dirty="0"/>
              </a:p>
              <a:p>
                <a:pPr marL="0" indent="0">
                  <a:buNone/>
                </a:pPr>
                <a14:m>
                  <m:oMathPara xmlns:m="http://schemas.openxmlformats.org/officeDocument/2006/math">
                    <m:oMathParaPr>
                      <m:jc m:val="centerGroup"/>
                    </m:oMathParaPr>
                    <m:oMath xmlns:m="http://schemas.openxmlformats.org/officeDocument/2006/math">
                      <m:r>
                        <a:rPr lang="zh-CN" altLang="en-US" b="0" i="1" smtClean="0">
                          <a:latin typeface="Cambria Math"/>
                        </a:rPr>
                        <m:t>𝜑</m:t>
                      </m:r>
                      <m:r>
                        <a:rPr lang="en-US" altLang="zh-CN" b="0" i="1" smtClean="0">
                          <a:latin typeface="Cambria Math"/>
                        </a:rPr>
                        <m:t>(</m:t>
                      </m:r>
                      <m:r>
                        <a:rPr kumimoji="1" lang="en-US" altLang="zh-CN" i="1">
                          <a:latin typeface="Cambria Math" panose="02040503050406030204" pitchFamily="18" charset="0"/>
                          <a:ea typeface="Cambria Math" panose="02040503050406030204" pitchFamily="18" charset="0"/>
                        </a:rPr>
                        <m:t>𝜆</m:t>
                      </m:r>
                      <m:r>
                        <a:rPr lang="en-US" altLang="zh-CN" b="0" i="1" smtClean="0">
                          <a:latin typeface="Cambria Math"/>
                        </a:rPr>
                        <m:t>)=</m:t>
                      </m:r>
                      <m:r>
                        <a:rPr lang="en-US" altLang="zh-CN" i="1">
                          <a:latin typeface="Cambria Math"/>
                        </a:rPr>
                        <m:t>𝑓</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𝑥</m:t>
                              </m:r>
                            </m:e>
                            <m:sup>
                              <m:d>
                                <m:dPr>
                                  <m:ctrlPr>
                                    <a:rPr lang="en-US" altLang="zh-CN" i="1">
                                      <a:latin typeface="Cambria Math" panose="02040503050406030204" pitchFamily="18" charset="0"/>
                                    </a:rPr>
                                  </m:ctrlPr>
                                </m:dPr>
                                <m:e>
                                  <m:r>
                                    <a:rPr lang="en-US" altLang="zh-CN" i="1">
                                      <a:latin typeface="Cambria Math"/>
                                    </a:rPr>
                                    <m:t>𝑘</m:t>
                                  </m:r>
                                </m:e>
                              </m:d>
                            </m:sup>
                          </m:sSup>
                          <m:r>
                            <a:rPr lang="en-US" altLang="zh-CN" i="1">
                              <a:latin typeface="Cambria Math"/>
                            </a:rPr>
                            <m:t>+</m:t>
                          </m:r>
                          <m:sSup>
                            <m:sSupPr>
                              <m:ctrlPr>
                                <a:rPr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𝜆</m:t>
                              </m:r>
                              <m:r>
                                <a:rPr lang="en-US" altLang="zh-CN" i="1">
                                  <a:latin typeface="Cambria Math"/>
                                </a:rPr>
                                <m:t>𝑑</m:t>
                              </m:r>
                            </m:e>
                            <m:sup>
                              <m:d>
                                <m:dPr>
                                  <m:ctrlPr>
                                    <a:rPr lang="en-US" altLang="zh-CN" i="1">
                                      <a:latin typeface="Cambria Math" panose="02040503050406030204" pitchFamily="18" charset="0"/>
                                    </a:rPr>
                                  </m:ctrlPr>
                                </m:dPr>
                                <m:e>
                                  <m:r>
                                    <a:rPr lang="en-US" altLang="zh-CN" i="1">
                                      <a:latin typeface="Cambria Math"/>
                                    </a:rPr>
                                    <m:t>𝑘</m:t>
                                  </m:r>
                                </m:e>
                              </m:d>
                            </m:sup>
                          </m:sSup>
                        </m:e>
                      </m:d>
                    </m:oMath>
                  </m:oMathPara>
                </a14:m>
                <a:endParaRPr lang="en-US" altLang="zh-CN"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17" t="-2521"/>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求</a:t>
                </a:r>
                <a14:m>
                  <m:oMath xmlns:m="http://schemas.openxmlformats.org/officeDocument/2006/math">
                    <m:r>
                      <a:rPr lang="zh-CN" altLang="en-US" i="1">
                        <a:latin typeface="Cambria Math"/>
                      </a:rPr>
                      <m:t>𝜑</m:t>
                    </m:r>
                    <m:r>
                      <a:rPr lang="en-US" altLang="zh-CN" i="1">
                        <a:latin typeface="Cambria Math"/>
                      </a:rPr>
                      <m:t>(</m:t>
                    </m:r>
                    <m:r>
                      <a:rPr kumimoji="1" lang="en-US" altLang="zh-CN" i="1">
                        <a:latin typeface="Cambria Math" panose="02040503050406030204" pitchFamily="18" charset="0"/>
                        <a:ea typeface="Cambria Math" panose="02040503050406030204" pitchFamily="18" charset="0"/>
                      </a:rPr>
                      <m:t>𝜆</m:t>
                    </m:r>
                    <m:r>
                      <a:rPr lang="en-US" altLang="zh-CN" i="1">
                        <a:latin typeface="Cambria Math"/>
                      </a:rPr>
                      <m:t>)</m:t>
                    </m:r>
                  </m:oMath>
                </a14:m>
                <a:r>
                  <a:rPr lang="zh-CN" altLang="en-US" dirty="0"/>
                  <a:t>的极小点，令</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a:rPr>
                            <m:t>𝜑</m:t>
                          </m:r>
                        </m:e>
                        <m:sup>
                          <m:r>
                            <a:rPr lang="en-US" altLang="zh-CN" b="0" i="1" smtClean="0">
                              <a:latin typeface="Cambria Math"/>
                            </a:rPr>
                            <m:t>′</m:t>
                          </m:r>
                        </m:sup>
                      </m:sSup>
                      <m:d>
                        <m:dPr>
                          <m:ctrlPr>
                            <a:rPr lang="en-US" altLang="zh-CN" b="0" i="1" smtClean="0">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𝜆</m:t>
                          </m:r>
                        </m:e>
                      </m:d>
                      <m:r>
                        <a:rPr lang="en-US" altLang="zh-CN" b="0" i="1" smtClean="0">
                          <a:latin typeface="Cambria Math"/>
                        </a:rPr>
                        <m:t>=</m:t>
                      </m:r>
                      <m:r>
                        <a:rPr lang="en-US" altLang="zh-CN" b="0" i="1" smtClean="0">
                          <a:latin typeface="Cambria Math"/>
                          <a:ea typeface="Cambria Math"/>
                        </a:rPr>
                        <m:t>𝛻</m:t>
                      </m:r>
                      <m:r>
                        <a:rPr lang="en-US" altLang="zh-CN" b="0" i="1" smtClean="0">
                          <a:latin typeface="Cambria Math"/>
                          <a:ea typeface="Cambria Math"/>
                        </a:rPr>
                        <m:t>𝑓</m:t>
                      </m:r>
                      <m:sSup>
                        <m:sSupPr>
                          <m:ctrlPr>
                            <a:rPr lang="en-US" altLang="zh-CN" b="0" i="1" smtClean="0">
                              <a:latin typeface="Cambria Math" panose="02040503050406030204" pitchFamily="18" charset="0"/>
                              <a:ea typeface="Cambria Math"/>
                            </a:rPr>
                          </m:ctrlPr>
                        </m:sSupPr>
                        <m:e>
                          <m:r>
                            <a:rPr lang="en-US" altLang="zh-CN" b="0" i="1" smtClean="0">
                              <a:latin typeface="Cambria Math"/>
                              <a:ea typeface="Cambria Math"/>
                            </a:rPr>
                            <m:t>(</m:t>
                          </m:r>
                          <m:sSup>
                            <m:sSupPr>
                              <m:ctrlPr>
                                <a:rPr lang="en-US" altLang="zh-CN" b="0" i="1" smtClean="0">
                                  <a:latin typeface="Cambria Math" panose="02040503050406030204" pitchFamily="18" charset="0"/>
                                  <a:ea typeface="Cambria Math"/>
                                </a:rPr>
                              </m:ctrlPr>
                            </m:sSupPr>
                            <m:e>
                              <m:r>
                                <a:rPr lang="en-US" altLang="zh-CN" b="0" i="1" smtClean="0">
                                  <a:latin typeface="Cambria Math"/>
                                  <a:ea typeface="Cambria Math"/>
                                </a:rPr>
                                <m:t>𝑥</m:t>
                              </m:r>
                            </m:e>
                            <m:sup>
                              <m:r>
                                <a:rPr lang="en-US" altLang="zh-CN" b="0" i="1" smtClean="0">
                                  <a:latin typeface="Cambria Math"/>
                                  <a:ea typeface="Cambria Math"/>
                                </a:rPr>
                                <m:t>(</m:t>
                              </m:r>
                              <m:r>
                                <a:rPr lang="en-US" altLang="zh-CN" b="0" i="1" smtClean="0">
                                  <a:latin typeface="Cambria Math"/>
                                  <a:ea typeface="Cambria Math"/>
                                </a:rPr>
                                <m:t>𝑘</m:t>
                              </m:r>
                              <m:r>
                                <a:rPr lang="en-US" altLang="zh-CN" b="0" i="1" smtClean="0">
                                  <a:latin typeface="Cambria Math"/>
                                  <a:ea typeface="Cambria Math"/>
                                </a:rPr>
                                <m:t>+1)</m:t>
                              </m:r>
                            </m:sup>
                          </m:sSup>
                          <m:r>
                            <a:rPr lang="en-US" altLang="zh-CN" b="0" i="1" smtClean="0">
                              <a:latin typeface="Cambria Math"/>
                              <a:ea typeface="Cambria Math"/>
                            </a:rPr>
                            <m:t>)</m:t>
                          </m:r>
                        </m:e>
                        <m:sup>
                          <m:r>
                            <a:rPr lang="en-US" altLang="zh-CN" b="0" i="1" smtClean="0">
                              <a:latin typeface="Cambria Math"/>
                              <a:ea typeface="Cambria Math"/>
                            </a:rPr>
                            <m:t>𝑇</m:t>
                          </m:r>
                        </m:sup>
                      </m:sSup>
                      <m:sSup>
                        <m:sSupPr>
                          <m:ctrlPr>
                            <a:rPr lang="en-US" altLang="zh-CN" b="0" i="1" smtClean="0">
                              <a:latin typeface="Cambria Math" panose="02040503050406030204" pitchFamily="18" charset="0"/>
                              <a:ea typeface="Cambria Math"/>
                            </a:rPr>
                          </m:ctrlPr>
                        </m:sSupPr>
                        <m:e>
                          <m:r>
                            <a:rPr lang="en-US" altLang="zh-CN" b="0" i="1" smtClean="0">
                              <a:latin typeface="Cambria Math"/>
                              <a:ea typeface="Cambria Math"/>
                            </a:rPr>
                            <m:t>𝑑</m:t>
                          </m:r>
                        </m:e>
                        <m:sup>
                          <m:r>
                            <a:rPr lang="en-US" altLang="zh-CN" b="0" i="1" smtClean="0">
                              <a:latin typeface="Cambria Math"/>
                              <a:ea typeface="Cambria Math"/>
                            </a:rPr>
                            <m:t>(</m:t>
                          </m:r>
                          <m:r>
                            <a:rPr lang="en-US" altLang="zh-CN" b="0" i="1" smtClean="0">
                              <a:latin typeface="Cambria Math"/>
                              <a:ea typeface="Cambria Math"/>
                            </a:rPr>
                            <m:t>𝑘</m:t>
                          </m:r>
                          <m:r>
                            <a:rPr lang="en-US" altLang="zh-CN" b="0" i="1" smtClean="0">
                              <a:latin typeface="Cambria Math"/>
                              <a:ea typeface="Cambria Math"/>
                            </a:rPr>
                            <m:t>)</m:t>
                          </m:r>
                        </m:sup>
                      </m:sSup>
                      <m:r>
                        <a:rPr lang="en-US" altLang="zh-CN" b="0" i="1" smtClean="0">
                          <a:latin typeface="Cambria Math"/>
                          <a:ea typeface="Cambria Math"/>
                        </a:rPr>
                        <m:t>=0</m:t>
                      </m:r>
                    </m:oMath>
                  </m:oMathPara>
                </a14:m>
                <a:endParaRPr lang="en-US" altLang="zh-CN" dirty="0"/>
              </a:p>
              <a:p>
                <a:pPr marL="0" indent="0">
                  <a:buNone/>
                </a:pPr>
                <a:r>
                  <a:rPr lang="zh-CN" altLang="en-US" dirty="0"/>
                  <a:t>根据</a:t>
                </a:r>
                <a14:m>
                  <m:oMath xmlns:m="http://schemas.openxmlformats.org/officeDocument/2006/math">
                    <m:r>
                      <a:rPr lang="en-US" altLang="zh-CN" i="1">
                        <a:latin typeface="Cambria Math"/>
                        <a:ea typeface="Cambria Math"/>
                      </a:rPr>
                      <m:t>𝛻</m:t>
                    </m:r>
                    <m:r>
                      <a:rPr lang="en-US" altLang="zh-CN" b="0" i="1" smtClean="0">
                        <a:latin typeface="Cambria Math"/>
                        <a:ea typeface="Cambria Math"/>
                      </a:rPr>
                      <m:t>𝑓</m:t>
                    </m:r>
                    <m:d>
                      <m:dPr>
                        <m:ctrlPr>
                          <a:rPr lang="en-US" altLang="zh-CN" b="0" i="1" smtClean="0">
                            <a:latin typeface="Cambria Math" panose="02040503050406030204" pitchFamily="18" charset="0"/>
                            <a:ea typeface="Cambria Math"/>
                          </a:rPr>
                        </m:ctrlPr>
                      </m:dPr>
                      <m:e>
                        <m:sSup>
                          <m:sSupPr>
                            <m:ctrlPr>
                              <a:rPr lang="en-US" altLang="zh-CN" i="1">
                                <a:latin typeface="Cambria Math" panose="02040503050406030204" pitchFamily="18" charset="0"/>
                                <a:ea typeface="Cambria Math"/>
                              </a:rPr>
                            </m:ctrlPr>
                          </m:sSupPr>
                          <m:e>
                            <m:r>
                              <a:rPr lang="en-US" altLang="zh-CN" i="1">
                                <a:latin typeface="Cambria Math"/>
                                <a:ea typeface="Cambria Math"/>
                              </a:rPr>
                              <m:t>𝑥</m:t>
                            </m:r>
                          </m:e>
                          <m:sup>
                            <m:d>
                              <m:dPr>
                                <m:ctrlPr>
                                  <a:rPr lang="en-US" altLang="zh-CN" i="1">
                                    <a:latin typeface="Cambria Math" panose="02040503050406030204" pitchFamily="18" charset="0"/>
                                    <a:ea typeface="Cambria Math"/>
                                  </a:rPr>
                                </m:ctrlPr>
                              </m:dPr>
                              <m:e>
                                <m:r>
                                  <a:rPr lang="en-US" altLang="zh-CN" i="1">
                                    <a:latin typeface="Cambria Math"/>
                                    <a:ea typeface="Cambria Math"/>
                                  </a:rPr>
                                  <m:t>𝑘</m:t>
                                </m:r>
                                <m:r>
                                  <a:rPr lang="en-US" altLang="zh-CN" i="1">
                                    <a:latin typeface="Cambria Math"/>
                                    <a:ea typeface="Cambria Math"/>
                                  </a:rPr>
                                  <m:t>+1</m:t>
                                </m:r>
                              </m:e>
                            </m:d>
                          </m:sup>
                        </m:sSup>
                      </m:e>
                    </m:d>
                    <m:r>
                      <a:rPr lang="en-US" altLang="zh-CN" b="0" i="1" smtClean="0">
                        <a:latin typeface="Cambria Math"/>
                        <a:ea typeface="Cambria Math"/>
                      </a:rPr>
                      <m:t>=</m:t>
                    </m:r>
                    <m:r>
                      <a:rPr lang="en-US" altLang="zh-CN" b="0" i="1" smtClean="0">
                        <a:latin typeface="Cambria Math"/>
                        <a:ea typeface="Cambria Math"/>
                      </a:rPr>
                      <m:t>𝐴</m:t>
                    </m:r>
                    <m:sSup>
                      <m:sSupPr>
                        <m:ctrlPr>
                          <a:rPr lang="en-US" altLang="zh-CN" i="1">
                            <a:latin typeface="Cambria Math" panose="02040503050406030204" pitchFamily="18" charset="0"/>
                            <a:ea typeface="Cambria Math"/>
                          </a:rPr>
                        </m:ctrlPr>
                      </m:sSupPr>
                      <m:e>
                        <m:r>
                          <a:rPr lang="en-US" altLang="zh-CN" i="1">
                            <a:latin typeface="Cambria Math"/>
                            <a:ea typeface="Cambria Math"/>
                          </a:rPr>
                          <m:t>𝑥</m:t>
                        </m:r>
                      </m:e>
                      <m:sup>
                        <m:r>
                          <a:rPr lang="en-US" altLang="zh-CN" i="1">
                            <a:latin typeface="Cambria Math"/>
                            <a:ea typeface="Cambria Math"/>
                          </a:rPr>
                          <m:t>(</m:t>
                        </m:r>
                        <m:r>
                          <a:rPr lang="en-US" altLang="zh-CN" i="1">
                            <a:latin typeface="Cambria Math"/>
                            <a:ea typeface="Cambria Math"/>
                          </a:rPr>
                          <m:t>𝑘</m:t>
                        </m:r>
                        <m:r>
                          <a:rPr lang="en-US" altLang="zh-CN" i="1">
                            <a:latin typeface="Cambria Math"/>
                            <a:ea typeface="Cambria Math"/>
                          </a:rPr>
                          <m:t>+1)</m:t>
                        </m:r>
                      </m:sup>
                    </m:sSup>
                    <m:r>
                      <a:rPr lang="en-US" altLang="zh-CN" b="0" i="1" smtClean="0">
                        <a:latin typeface="Cambria Math"/>
                        <a:ea typeface="Cambria Math"/>
                      </a:rPr>
                      <m:t>+</m:t>
                    </m:r>
                    <m:r>
                      <a:rPr lang="en-US" altLang="zh-CN" b="0" i="1" smtClean="0">
                        <a:latin typeface="Cambria Math"/>
                        <a:ea typeface="Cambria Math"/>
                      </a:rPr>
                      <m:t>𝑏</m:t>
                    </m:r>
                  </m:oMath>
                </a14:m>
                <a:r>
                  <a:rPr lang="zh-CN" altLang="en-US" dirty="0"/>
                  <a:t>得：</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ea typeface="Cambria Math"/>
                            </a:rPr>
                          </m:ctrlPr>
                        </m:sSupPr>
                        <m:e>
                          <m:r>
                            <a:rPr lang="en-US" altLang="zh-CN" i="1">
                              <a:latin typeface="Cambria Math"/>
                              <a:ea typeface="Cambria Math"/>
                            </a:rPr>
                            <m:t>(</m:t>
                          </m:r>
                          <m:r>
                            <a:rPr lang="en-US" altLang="zh-CN" b="0" i="1" smtClean="0">
                              <a:latin typeface="Cambria Math"/>
                              <a:ea typeface="Cambria Math"/>
                            </a:rPr>
                            <m:t>𝐴</m:t>
                          </m:r>
                          <m:sSup>
                            <m:sSupPr>
                              <m:ctrlPr>
                                <a:rPr lang="en-US" altLang="zh-CN" i="1">
                                  <a:latin typeface="Cambria Math" panose="02040503050406030204" pitchFamily="18" charset="0"/>
                                  <a:ea typeface="Cambria Math"/>
                                </a:rPr>
                              </m:ctrlPr>
                            </m:sSupPr>
                            <m:e>
                              <m:r>
                                <a:rPr lang="en-US" altLang="zh-CN" i="1">
                                  <a:latin typeface="Cambria Math"/>
                                  <a:ea typeface="Cambria Math"/>
                                </a:rPr>
                                <m:t>𝑥</m:t>
                              </m:r>
                            </m:e>
                            <m:sup>
                              <m:d>
                                <m:dPr>
                                  <m:ctrlPr>
                                    <a:rPr lang="en-US" altLang="zh-CN" i="1">
                                      <a:latin typeface="Cambria Math" panose="02040503050406030204" pitchFamily="18" charset="0"/>
                                      <a:ea typeface="Cambria Math"/>
                                    </a:rPr>
                                  </m:ctrlPr>
                                </m:dPr>
                                <m:e>
                                  <m:r>
                                    <a:rPr lang="en-US" altLang="zh-CN" i="1">
                                      <a:latin typeface="Cambria Math"/>
                                      <a:ea typeface="Cambria Math"/>
                                    </a:rPr>
                                    <m:t>𝑘</m:t>
                                  </m:r>
                                  <m:r>
                                    <a:rPr lang="en-US" altLang="zh-CN" i="1">
                                      <a:latin typeface="Cambria Math"/>
                                      <a:ea typeface="Cambria Math"/>
                                    </a:rPr>
                                    <m:t>+1</m:t>
                                  </m:r>
                                </m:e>
                              </m:d>
                            </m:sup>
                          </m:sSup>
                          <m:r>
                            <a:rPr lang="en-US" altLang="zh-CN" b="0" i="1" smtClean="0">
                              <a:latin typeface="Cambria Math"/>
                              <a:ea typeface="Cambria Math"/>
                            </a:rPr>
                            <m:t>+</m:t>
                          </m:r>
                          <m:r>
                            <a:rPr lang="en-US" altLang="zh-CN" b="0" i="1" smtClean="0">
                              <a:latin typeface="Cambria Math"/>
                              <a:ea typeface="Cambria Math"/>
                            </a:rPr>
                            <m:t>𝑏</m:t>
                          </m:r>
                          <m:r>
                            <a:rPr lang="en-US" altLang="zh-CN" i="1">
                              <a:latin typeface="Cambria Math"/>
                              <a:ea typeface="Cambria Math"/>
                            </a:rPr>
                            <m:t>)</m:t>
                          </m:r>
                        </m:e>
                        <m:sup>
                          <m:r>
                            <a:rPr lang="en-US" altLang="zh-CN" i="1">
                              <a:latin typeface="Cambria Math"/>
                              <a:ea typeface="Cambria Math"/>
                            </a:rPr>
                            <m:t>𝑇</m:t>
                          </m:r>
                        </m:sup>
                      </m:sSup>
                      <m:sSup>
                        <m:sSupPr>
                          <m:ctrlPr>
                            <a:rPr lang="en-US" altLang="zh-CN" i="1">
                              <a:latin typeface="Cambria Math" panose="02040503050406030204" pitchFamily="18" charset="0"/>
                              <a:ea typeface="Cambria Math"/>
                            </a:rPr>
                          </m:ctrlPr>
                        </m:sSupPr>
                        <m:e>
                          <m:r>
                            <a:rPr lang="en-US" altLang="zh-CN" i="1">
                              <a:latin typeface="Cambria Math"/>
                              <a:ea typeface="Cambria Math"/>
                            </a:rPr>
                            <m:t>𝑑</m:t>
                          </m:r>
                        </m:e>
                        <m:sup>
                          <m:r>
                            <a:rPr lang="en-US" altLang="zh-CN" i="1">
                              <a:latin typeface="Cambria Math"/>
                              <a:ea typeface="Cambria Math"/>
                            </a:rPr>
                            <m:t>(</m:t>
                          </m:r>
                          <m:r>
                            <a:rPr lang="en-US" altLang="zh-CN" i="1">
                              <a:latin typeface="Cambria Math"/>
                              <a:ea typeface="Cambria Math"/>
                            </a:rPr>
                            <m:t>𝑘</m:t>
                          </m:r>
                          <m:r>
                            <a:rPr lang="en-US" altLang="zh-CN" i="1">
                              <a:latin typeface="Cambria Math"/>
                              <a:ea typeface="Cambria Math"/>
                            </a:rPr>
                            <m:t>)</m:t>
                          </m:r>
                        </m:sup>
                      </m:sSup>
                      <m:r>
                        <a:rPr lang="en-US" altLang="zh-CN" i="1">
                          <a:latin typeface="Cambria Math"/>
                          <a:ea typeface="Cambria Math"/>
                        </a:rPr>
                        <m:t>=0</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ea typeface="Cambria Math"/>
                            </a:rPr>
                          </m:ctrlPr>
                        </m:sSupPr>
                        <m:e>
                          <m:r>
                            <a:rPr lang="en-US" altLang="zh-CN" i="1">
                              <a:latin typeface="Cambria Math"/>
                              <a:ea typeface="Cambria Math"/>
                            </a:rPr>
                            <m:t>(</m:t>
                          </m:r>
                          <m:r>
                            <a:rPr lang="en-US" altLang="zh-CN" i="1">
                              <a:latin typeface="Cambria Math"/>
                              <a:ea typeface="Cambria Math"/>
                            </a:rPr>
                            <m:t>𝐴</m:t>
                          </m:r>
                          <m:sSup>
                            <m:sSupPr>
                              <m:ctrlPr>
                                <a:rPr lang="en-US" altLang="zh-CN" i="1">
                                  <a:latin typeface="Cambria Math" panose="02040503050406030204" pitchFamily="18" charset="0"/>
                                  <a:ea typeface="Cambria Math"/>
                                </a:rPr>
                              </m:ctrlPr>
                            </m:sSupPr>
                            <m:e>
                              <m:r>
                                <a:rPr lang="en-US" altLang="zh-CN" b="0" i="1" smtClean="0">
                                  <a:latin typeface="Cambria Math"/>
                                  <a:ea typeface="Cambria Math"/>
                                </a:rPr>
                                <m:t>(</m:t>
                              </m:r>
                              <m:r>
                                <a:rPr lang="en-US" altLang="zh-CN" i="1">
                                  <a:latin typeface="Cambria Math"/>
                                  <a:ea typeface="Cambria Math"/>
                                </a:rPr>
                                <m:t>𝑥</m:t>
                              </m:r>
                            </m:e>
                            <m:sup>
                              <m:d>
                                <m:dPr>
                                  <m:ctrlPr>
                                    <a:rPr lang="en-US" altLang="zh-CN" i="1">
                                      <a:latin typeface="Cambria Math" panose="02040503050406030204" pitchFamily="18" charset="0"/>
                                      <a:ea typeface="Cambria Math"/>
                                    </a:rPr>
                                  </m:ctrlPr>
                                </m:dPr>
                                <m:e>
                                  <m:r>
                                    <a:rPr lang="en-US" altLang="zh-CN" i="1">
                                      <a:latin typeface="Cambria Math"/>
                                      <a:ea typeface="Cambria Math"/>
                                    </a:rPr>
                                    <m:t>𝑘</m:t>
                                  </m:r>
                                </m:e>
                              </m:d>
                            </m:sup>
                          </m:sSup>
                          <m:r>
                            <a:rPr lang="en-US" altLang="zh-CN" b="0" i="1" smtClean="0">
                              <a:latin typeface="Cambria Math"/>
                              <a:ea typeface="Cambria Math"/>
                            </a:rPr>
                            <m:t>+</m:t>
                          </m:r>
                          <m:sSup>
                            <m:sSupPr>
                              <m:ctrlPr>
                                <a:rPr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𝜆</m:t>
                              </m:r>
                            </m:e>
                            <m:sup>
                              <m:d>
                                <m:dPr>
                                  <m:ctrlPr>
                                    <a:rPr lang="en-US" altLang="zh-CN" i="1">
                                      <a:latin typeface="Cambria Math" panose="02040503050406030204" pitchFamily="18" charset="0"/>
                                    </a:rPr>
                                  </m:ctrlPr>
                                </m:dPr>
                                <m:e>
                                  <m:r>
                                    <a:rPr lang="en-US" altLang="zh-CN" i="1">
                                      <a:latin typeface="Cambria Math"/>
                                    </a:rPr>
                                    <m:t>𝑘</m:t>
                                  </m:r>
                                </m:e>
                              </m:d>
                            </m:sup>
                          </m:sSup>
                          <m:sSup>
                            <m:sSupPr>
                              <m:ctrlPr>
                                <a:rPr lang="en-US" altLang="zh-CN" i="1">
                                  <a:latin typeface="Cambria Math" panose="02040503050406030204" pitchFamily="18" charset="0"/>
                                </a:rPr>
                              </m:ctrlPr>
                            </m:sSupPr>
                            <m:e>
                              <m:r>
                                <a:rPr lang="en-US" altLang="zh-CN" i="1">
                                  <a:latin typeface="Cambria Math"/>
                                </a:rPr>
                                <m:t>𝑑</m:t>
                              </m:r>
                            </m:e>
                            <m:sup>
                              <m:d>
                                <m:dPr>
                                  <m:ctrlPr>
                                    <a:rPr lang="en-US" altLang="zh-CN" i="1">
                                      <a:latin typeface="Cambria Math" panose="02040503050406030204" pitchFamily="18" charset="0"/>
                                    </a:rPr>
                                  </m:ctrlPr>
                                </m:dPr>
                                <m:e>
                                  <m:r>
                                    <a:rPr lang="en-US" altLang="zh-CN" i="1">
                                      <a:latin typeface="Cambria Math"/>
                                    </a:rPr>
                                    <m:t>𝑘</m:t>
                                  </m:r>
                                </m:e>
                              </m:d>
                            </m:sup>
                          </m:sSup>
                          <m:r>
                            <a:rPr lang="en-US" altLang="zh-CN" b="0" i="1" smtClean="0">
                              <a:latin typeface="Cambria Math"/>
                            </a:rPr>
                            <m:t>)</m:t>
                          </m:r>
                          <m:r>
                            <a:rPr lang="en-US" altLang="zh-CN" i="1">
                              <a:latin typeface="Cambria Math"/>
                              <a:ea typeface="Cambria Math"/>
                            </a:rPr>
                            <m:t>+</m:t>
                          </m:r>
                          <m:r>
                            <a:rPr lang="en-US" altLang="zh-CN" i="1">
                              <a:latin typeface="Cambria Math"/>
                              <a:ea typeface="Cambria Math"/>
                            </a:rPr>
                            <m:t>𝑏</m:t>
                          </m:r>
                          <m:r>
                            <a:rPr lang="en-US" altLang="zh-CN" i="1">
                              <a:latin typeface="Cambria Math"/>
                              <a:ea typeface="Cambria Math"/>
                            </a:rPr>
                            <m:t>)</m:t>
                          </m:r>
                        </m:e>
                        <m:sup>
                          <m:r>
                            <a:rPr lang="en-US" altLang="zh-CN" i="1">
                              <a:latin typeface="Cambria Math"/>
                              <a:ea typeface="Cambria Math"/>
                            </a:rPr>
                            <m:t>𝑇</m:t>
                          </m:r>
                        </m:sup>
                      </m:sSup>
                      <m:sSup>
                        <m:sSupPr>
                          <m:ctrlPr>
                            <a:rPr lang="en-US" altLang="zh-CN" i="1">
                              <a:latin typeface="Cambria Math" panose="02040503050406030204" pitchFamily="18" charset="0"/>
                              <a:ea typeface="Cambria Math"/>
                            </a:rPr>
                          </m:ctrlPr>
                        </m:sSupPr>
                        <m:e>
                          <m:r>
                            <a:rPr lang="en-US" altLang="zh-CN" i="1">
                              <a:latin typeface="Cambria Math"/>
                              <a:ea typeface="Cambria Math"/>
                            </a:rPr>
                            <m:t>𝑑</m:t>
                          </m:r>
                        </m:e>
                        <m:sup>
                          <m:r>
                            <a:rPr lang="en-US" altLang="zh-CN" i="1">
                              <a:latin typeface="Cambria Math"/>
                              <a:ea typeface="Cambria Math"/>
                            </a:rPr>
                            <m:t>(</m:t>
                          </m:r>
                          <m:r>
                            <a:rPr lang="en-US" altLang="zh-CN" i="1">
                              <a:latin typeface="Cambria Math"/>
                              <a:ea typeface="Cambria Math"/>
                            </a:rPr>
                            <m:t>𝑘</m:t>
                          </m:r>
                          <m:r>
                            <a:rPr lang="en-US" altLang="zh-CN" i="1">
                              <a:latin typeface="Cambria Math"/>
                              <a:ea typeface="Cambria Math"/>
                            </a:rPr>
                            <m:t>)</m:t>
                          </m:r>
                        </m:sup>
                      </m:sSup>
                      <m:r>
                        <a:rPr lang="en-US" altLang="zh-CN" i="1">
                          <a:latin typeface="Cambria Math"/>
                          <a:ea typeface="Cambria Math"/>
                        </a:rPr>
                        <m:t>=0</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𝑔</m:t>
                              </m:r>
                            </m:e>
                            <m:sup>
                              <m:d>
                                <m:dPr>
                                  <m:ctrlPr>
                                    <a:rPr lang="en-US" altLang="zh-CN" b="0" i="1" smtClean="0">
                                      <a:latin typeface="Cambria Math" panose="02040503050406030204" pitchFamily="18" charset="0"/>
                                    </a:rPr>
                                  </m:ctrlPr>
                                </m:dPr>
                                <m:e>
                                  <m:r>
                                    <a:rPr lang="en-US" altLang="zh-CN" b="0" i="1" smtClean="0">
                                      <a:latin typeface="Cambria Math"/>
                                    </a:rPr>
                                    <m:t>𝑘</m:t>
                                  </m:r>
                                </m:e>
                              </m:d>
                            </m:sup>
                          </m:sSup>
                          <m:r>
                            <a:rPr lang="en-US" altLang="zh-CN" b="0" i="1" smtClean="0">
                              <a:latin typeface="Cambria Math"/>
                            </a:rPr>
                            <m:t>+</m:t>
                          </m:r>
                          <m:sSup>
                            <m:sSupPr>
                              <m:ctrlPr>
                                <a:rPr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𝜆</m:t>
                              </m:r>
                            </m:e>
                            <m:sup>
                              <m:d>
                                <m:dPr>
                                  <m:ctrlPr>
                                    <a:rPr lang="en-US" altLang="zh-CN" i="1">
                                      <a:latin typeface="Cambria Math" panose="02040503050406030204" pitchFamily="18" charset="0"/>
                                    </a:rPr>
                                  </m:ctrlPr>
                                </m:dPr>
                                <m:e>
                                  <m:r>
                                    <a:rPr lang="en-US" altLang="zh-CN" i="1">
                                      <a:latin typeface="Cambria Math"/>
                                    </a:rPr>
                                    <m:t>𝑘</m:t>
                                  </m:r>
                                </m:e>
                              </m:d>
                            </m:sup>
                          </m:sSup>
                          <m:sSup>
                            <m:sSupPr>
                              <m:ctrlPr>
                                <a:rPr lang="en-US" altLang="zh-CN" i="1">
                                  <a:latin typeface="Cambria Math" panose="02040503050406030204" pitchFamily="18" charset="0"/>
                                </a:rPr>
                              </m:ctrlPr>
                            </m:sSupPr>
                            <m:e>
                              <m:r>
                                <a:rPr lang="en-US" altLang="zh-CN" i="1">
                                  <a:latin typeface="Cambria Math"/>
                                  <a:ea typeface="Cambria Math"/>
                                </a:rPr>
                                <m:t>𝐴</m:t>
                              </m:r>
                              <m:r>
                                <a:rPr lang="en-US" altLang="zh-CN" i="1">
                                  <a:latin typeface="Cambria Math"/>
                                </a:rPr>
                                <m:t>𝑑</m:t>
                              </m:r>
                            </m:e>
                            <m:sup>
                              <m:d>
                                <m:dPr>
                                  <m:ctrlPr>
                                    <a:rPr lang="en-US" altLang="zh-CN" i="1">
                                      <a:latin typeface="Cambria Math" panose="02040503050406030204" pitchFamily="18" charset="0"/>
                                    </a:rPr>
                                  </m:ctrlPr>
                                </m:dPr>
                                <m:e>
                                  <m:r>
                                    <a:rPr lang="en-US" altLang="zh-CN" i="1">
                                      <a:latin typeface="Cambria Math"/>
                                    </a:rPr>
                                    <m:t>𝑘</m:t>
                                  </m:r>
                                </m:e>
                              </m:d>
                            </m:sup>
                          </m:sSup>
                          <m:r>
                            <a:rPr lang="en-US" altLang="zh-CN" b="0" i="1" smtClean="0">
                              <a:latin typeface="Cambria Math"/>
                            </a:rPr>
                            <m:t>)</m:t>
                          </m:r>
                        </m:e>
                        <m:sup>
                          <m:r>
                            <a:rPr lang="en-US" altLang="zh-CN" b="0" i="1" smtClean="0">
                              <a:latin typeface="Cambria Math"/>
                            </a:rPr>
                            <m:t>𝑇</m:t>
                          </m:r>
                        </m:sup>
                      </m:sSup>
                      <m:sSup>
                        <m:sSupPr>
                          <m:ctrlPr>
                            <a:rPr lang="en-US" altLang="zh-CN" i="1">
                              <a:latin typeface="Cambria Math" panose="02040503050406030204" pitchFamily="18" charset="0"/>
                              <a:ea typeface="Cambria Math"/>
                            </a:rPr>
                          </m:ctrlPr>
                        </m:sSupPr>
                        <m:e>
                          <m:r>
                            <a:rPr lang="en-US" altLang="zh-CN" i="1">
                              <a:latin typeface="Cambria Math"/>
                              <a:ea typeface="Cambria Math"/>
                            </a:rPr>
                            <m:t>𝑑</m:t>
                          </m:r>
                        </m:e>
                        <m:sup>
                          <m:r>
                            <a:rPr lang="en-US" altLang="zh-CN" i="1">
                              <a:latin typeface="Cambria Math"/>
                              <a:ea typeface="Cambria Math"/>
                            </a:rPr>
                            <m:t>(</m:t>
                          </m:r>
                          <m:r>
                            <a:rPr lang="en-US" altLang="zh-CN" i="1">
                              <a:latin typeface="Cambria Math"/>
                              <a:ea typeface="Cambria Math"/>
                            </a:rPr>
                            <m:t>𝑘</m:t>
                          </m:r>
                          <m:r>
                            <a:rPr lang="en-US" altLang="zh-CN" i="1">
                              <a:latin typeface="Cambria Math"/>
                              <a:ea typeface="Cambria Math"/>
                            </a:rPr>
                            <m:t>)</m:t>
                          </m:r>
                        </m:sup>
                      </m:sSup>
                      <m:r>
                        <a:rPr lang="en-US" altLang="zh-CN" i="1">
                          <a:latin typeface="Cambria Math"/>
                          <a:ea typeface="Cambria Math"/>
                        </a:rPr>
                        <m:t>=0</m:t>
                      </m:r>
                    </m:oMath>
                  </m:oMathPara>
                </a14:m>
                <a:endParaRPr lang="en-US" altLang="zh-CN" dirty="0"/>
              </a:p>
              <a:p>
                <a:pPr marL="0" indent="0">
                  <a:buNone/>
                </a:pPr>
                <a:r>
                  <a:rPr lang="zh-CN" altLang="en-US" dirty="0"/>
                  <a:t>由上式得</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b="1" i="1" smtClean="0">
                              <a:solidFill>
                                <a:srgbClr val="FF0000"/>
                              </a:solidFill>
                              <a:latin typeface="Cambria Math" panose="02040503050406030204" pitchFamily="18" charset="0"/>
                            </a:rPr>
                          </m:ctrlPr>
                        </m:sSupPr>
                        <m:e>
                          <m:r>
                            <a:rPr kumimoji="1" lang="en-US" altLang="zh-CN" b="1" i="1">
                              <a:solidFill>
                                <a:srgbClr val="FF0000"/>
                              </a:solidFill>
                              <a:latin typeface="Cambria Math" panose="02040503050406030204" pitchFamily="18" charset="0"/>
                              <a:ea typeface="Cambria Math" panose="02040503050406030204" pitchFamily="18" charset="0"/>
                            </a:rPr>
                            <m:t>𝝀</m:t>
                          </m:r>
                        </m:e>
                        <m:sup>
                          <m:r>
                            <a:rPr lang="en-US" altLang="zh-CN" b="1" i="1" smtClean="0">
                              <a:solidFill>
                                <a:srgbClr val="FF0000"/>
                              </a:solidFill>
                              <a:latin typeface="Cambria Math"/>
                            </a:rPr>
                            <m:t>(</m:t>
                          </m:r>
                          <m:r>
                            <a:rPr lang="en-US" altLang="zh-CN" b="1" i="1">
                              <a:solidFill>
                                <a:srgbClr val="FF0000"/>
                              </a:solidFill>
                              <a:latin typeface="Cambria Math"/>
                            </a:rPr>
                            <m:t>𝒌</m:t>
                          </m:r>
                          <m:r>
                            <a:rPr lang="en-US" altLang="zh-CN" b="1" i="1" smtClean="0">
                              <a:solidFill>
                                <a:srgbClr val="FF0000"/>
                              </a:solidFill>
                              <a:latin typeface="Cambria Math"/>
                            </a:rPr>
                            <m:t>)</m:t>
                          </m:r>
                        </m:sup>
                      </m:sSup>
                      <m:r>
                        <a:rPr lang="en-US" altLang="zh-CN" b="1" i="1" smtClean="0">
                          <a:solidFill>
                            <a:srgbClr val="FF0000"/>
                          </a:solidFill>
                          <a:latin typeface="Cambria Math"/>
                        </a:rPr>
                        <m:t>=−</m:t>
                      </m:r>
                      <m:f>
                        <m:fPr>
                          <m:ctrlPr>
                            <a:rPr lang="en-US" altLang="zh-CN" b="1" i="1" smtClean="0">
                              <a:solidFill>
                                <a:srgbClr val="FF0000"/>
                              </a:solidFill>
                              <a:latin typeface="Cambria Math" panose="02040503050406030204" pitchFamily="18" charset="0"/>
                            </a:rPr>
                          </m:ctrlPr>
                        </m:fPr>
                        <m:num>
                          <m:sSup>
                            <m:sSupPr>
                              <m:ctrlPr>
                                <a:rPr lang="en-US" altLang="zh-CN" b="1" i="1" smtClean="0">
                                  <a:solidFill>
                                    <a:srgbClr val="FF0000"/>
                                  </a:solidFill>
                                  <a:latin typeface="Cambria Math" panose="02040503050406030204" pitchFamily="18" charset="0"/>
                                </a:rPr>
                              </m:ctrlPr>
                            </m:sSupPr>
                            <m:e>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𝒈</m:t>
                                  </m:r>
                                </m:e>
                                <m:sup>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a:rPr>
                                        <m:t>𝒌</m:t>
                                      </m:r>
                                    </m:e>
                                  </m:d>
                                </m:sup>
                              </m:sSup>
                            </m:e>
                            <m:sup>
                              <m:r>
                                <a:rPr lang="en-US" altLang="zh-CN" b="1" i="1" smtClean="0">
                                  <a:solidFill>
                                    <a:srgbClr val="FF0000"/>
                                  </a:solidFill>
                                  <a:latin typeface="Cambria Math"/>
                                </a:rPr>
                                <m:t>𝑻</m:t>
                              </m:r>
                            </m:sup>
                          </m:sSup>
                          <m:sSup>
                            <m:sSupPr>
                              <m:ctrlPr>
                                <a:rPr lang="en-US" altLang="zh-CN" b="1" i="1">
                                  <a:solidFill>
                                    <a:srgbClr val="FF0000"/>
                                  </a:solidFill>
                                  <a:latin typeface="Cambria Math" panose="02040503050406030204" pitchFamily="18" charset="0"/>
                                  <a:ea typeface="Cambria Math"/>
                                </a:rPr>
                              </m:ctrlPr>
                            </m:sSupPr>
                            <m:e>
                              <m:r>
                                <a:rPr lang="en-US" altLang="zh-CN" b="1" i="1">
                                  <a:solidFill>
                                    <a:srgbClr val="FF0000"/>
                                  </a:solidFill>
                                  <a:latin typeface="Cambria Math"/>
                                  <a:ea typeface="Cambria Math"/>
                                </a:rPr>
                                <m:t>𝒅</m:t>
                              </m:r>
                            </m:e>
                            <m:sup>
                              <m:r>
                                <a:rPr lang="en-US" altLang="zh-CN" b="1" i="1">
                                  <a:solidFill>
                                    <a:srgbClr val="FF0000"/>
                                  </a:solidFill>
                                  <a:latin typeface="Cambria Math"/>
                                  <a:ea typeface="Cambria Math"/>
                                </a:rPr>
                                <m:t>(</m:t>
                              </m:r>
                              <m:r>
                                <a:rPr lang="en-US" altLang="zh-CN" b="1" i="1">
                                  <a:solidFill>
                                    <a:srgbClr val="FF0000"/>
                                  </a:solidFill>
                                  <a:latin typeface="Cambria Math"/>
                                  <a:ea typeface="Cambria Math"/>
                                </a:rPr>
                                <m:t>𝒌</m:t>
                              </m:r>
                              <m:r>
                                <a:rPr lang="en-US" altLang="zh-CN" b="1" i="1">
                                  <a:solidFill>
                                    <a:srgbClr val="FF0000"/>
                                  </a:solidFill>
                                  <a:latin typeface="Cambria Math"/>
                                  <a:ea typeface="Cambria Math"/>
                                </a:rPr>
                                <m:t>)</m:t>
                              </m:r>
                            </m:sup>
                          </m:sSup>
                        </m:num>
                        <m:den>
                          <m:sSup>
                            <m:sSupPr>
                              <m:ctrlPr>
                                <a:rPr lang="en-US" altLang="zh-CN" b="1" i="1">
                                  <a:solidFill>
                                    <a:srgbClr val="FF0000"/>
                                  </a:solidFill>
                                  <a:latin typeface="Cambria Math" panose="02040503050406030204" pitchFamily="18" charset="0"/>
                                </a:rPr>
                              </m:ctrlPr>
                            </m:sSupPr>
                            <m:e>
                              <m:sSup>
                                <m:sSupPr>
                                  <m:ctrlPr>
                                    <a:rPr lang="en-US" altLang="zh-CN" b="1" i="1">
                                      <a:solidFill>
                                        <a:srgbClr val="FF0000"/>
                                      </a:solidFill>
                                      <a:latin typeface="Cambria Math" panose="02040503050406030204" pitchFamily="18" charset="0"/>
                                    </a:rPr>
                                  </m:ctrlPr>
                                </m:sSupPr>
                                <m:e>
                                  <m:r>
                                    <a:rPr lang="en-US" altLang="zh-CN" b="1" i="1" smtClean="0">
                                      <a:solidFill>
                                        <a:srgbClr val="FF0000"/>
                                      </a:solidFill>
                                      <a:latin typeface="Cambria Math"/>
                                    </a:rPr>
                                    <m:t>𝒅</m:t>
                                  </m:r>
                                </m:e>
                                <m:sup>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a:rPr>
                                        <m:t>𝒌</m:t>
                                      </m:r>
                                    </m:e>
                                  </m:d>
                                </m:sup>
                              </m:sSup>
                            </m:e>
                            <m:sup>
                              <m:r>
                                <a:rPr lang="en-US" altLang="zh-CN" b="1" i="1">
                                  <a:solidFill>
                                    <a:srgbClr val="FF0000"/>
                                  </a:solidFill>
                                  <a:latin typeface="Cambria Math"/>
                                </a:rPr>
                                <m:t>𝑻</m:t>
                              </m:r>
                            </m:sup>
                          </m:sSup>
                          <m:r>
                            <a:rPr lang="en-US" altLang="zh-CN" b="1" i="1" smtClean="0">
                              <a:solidFill>
                                <a:srgbClr val="FF0000"/>
                              </a:solidFill>
                              <a:latin typeface="Cambria Math"/>
                            </a:rPr>
                            <m:t>𝑨</m:t>
                          </m:r>
                          <m:sSup>
                            <m:sSupPr>
                              <m:ctrlPr>
                                <a:rPr lang="en-US" altLang="zh-CN" b="1" i="1">
                                  <a:solidFill>
                                    <a:srgbClr val="FF0000"/>
                                  </a:solidFill>
                                  <a:latin typeface="Cambria Math" panose="02040503050406030204" pitchFamily="18" charset="0"/>
                                  <a:ea typeface="Cambria Math"/>
                                </a:rPr>
                              </m:ctrlPr>
                            </m:sSupPr>
                            <m:e>
                              <m:r>
                                <a:rPr lang="en-US" altLang="zh-CN" b="1" i="1">
                                  <a:solidFill>
                                    <a:srgbClr val="FF0000"/>
                                  </a:solidFill>
                                  <a:latin typeface="Cambria Math"/>
                                  <a:ea typeface="Cambria Math"/>
                                </a:rPr>
                                <m:t>𝒅</m:t>
                              </m:r>
                            </m:e>
                            <m:sup>
                              <m:r>
                                <a:rPr lang="en-US" altLang="zh-CN" b="1" i="1">
                                  <a:solidFill>
                                    <a:srgbClr val="FF0000"/>
                                  </a:solidFill>
                                  <a:latin typeface="Cambria Math"/>
                                  <a:ea typeface="Cambria Math"/>
                                </a:rPr>
                                <m:t>(</m:t>
                              </m:r>
                              <m:r>
                                <a:rPr lang="en-US" altLang="zh-CN" b="1" i="1">
                                  <a:solidFill>
                                    <a:srgbClr val="FF0000"/>
                                  </a:solidFill>
                                  <a:latin typeface="Cambria Math"/>
                                  <a:ea typeface="Cambria Math"/>
                                </a:rPr>
                                <m:t>𝒌</m:t>
                              </m:r>
                              <m:r>
                                <a:rPr lang="en-US" altLang="zh-CN" b="1" i="1">
                                  <a:solidFill>
                                    <a:srgbClr val="FF0000"/>
                                  </a:solidFill>
                                  <a:latin typeface="Cambria Math"/>
                                  <a:ea typeface="Cambria Math"/>
                                </a:rPr>
                                <m:t>)</m:t>
                              </m:r>
                            </m:sup>
                          </m:sSup>
                        </m:den>
                      </m:f>
                    </m:oMath>
                  </m:oMathPara>
                </a14:m>
                <a:endParaRPr lang="en-US" altLang="zh-CN" b="1" dirty="0"/>
              </a:p>
              <a:p>
                <a:pPr marL="0"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17" t="-2381"/>
                </a:stretch>
              </a:blipFill>
            </p:spPr>
            <p:txBody>
              <a:bodyPr/>
              <a:lstStyle/>
              <a:p>
                <a:r>
                  <a:rPr lang="zh-CN" altLang="en-US">
                    <a:noFill/>
                  </a:rPr>
                  <a:t> </a:t>
                </a:r>
                <a:endParaRPr lang="zh-CN" altLang="en-US">
                  <a:noFill/>
                </a:endParaRP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41" y="625890"/>
            <a:ext cx="3326299" cy="2782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连接符 4"/>
          <p:cNvCxnSpPr/>
          <p:nvPr/>
        </p:nvCxnSpPr>
        <p:spPr>
          <a:xfrm flipH="1">
            <a:off x="10148934" y="1122629"/>
            <a:ext cx="135802" cy="13580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148934" y="1258431"/>
            <a:ext cx="325925" cy="3259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10339057" y="1584356"/>
            <a:ext cx="135802" cy="13580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0339057" y="1690688"/>
            <a:ext cx="67901" cy="679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0284736" y="1758589"/>
            <a:ext cx="135802" cy="13580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10239469" y="1083535"/>
            <a:ext cx="90534" cy="781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103667" y="1219337"/>
            <a:ext cx="90534" cy="781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427799" y="1545262"/>
            <a:ext cx="90534" cy="781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303881" y="1651594"/>
            <a:ext cx="71672" cy="781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0366359" y="1727794"/>
            <a:ext cx="81197" cy="615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0248806" y="1849399"/>
            <a:ext cx="81197" cy="615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10000"/>
              </a:bodyPr>
              <a:lstStyle/>
              <a:p>
                <a:r>
                  <a:rPr lang="zh-CN" altLang="en-US" dirty="0"/>
                  <a:t>计算</a:t>
                </a:r>
                <a14:m>
                  <m:oMath xmlns:m="http://schemas.openxmlformats.org/officeDocument/2006/math">
                    <m:r>
                      <a:rPr lang="en-US" altLang="zh-CN" i="1">
                        <a:latin typeface="Cambria Math"/>
                      </a:rPr>
                      <m:t>𝑓</m:t>
                    </m:r>
                    <m:d>
                      <m:dPr>
                        <m:ctrlPr>
                          <a:rPr lang="en-US" altLang="zh-CN" i="1">
                            <a:latin typeface="Cambria Math" panose="02040503050406030204" pitchFamily="18" charset="0"/>
                          </a:rPr>
                        </m:ctrlPr>
                      </m:dPr>
                      <m:e>
                        <m:r>
                          <a:rPr lang="en-US" altLang="zh-CN" i="1">
                            <a:latin typeface="Cambria Math"/>
                          </a:rPr>
                          <m:t>𝑥</m:t>
                        </m:r>
                      </m:e>
                    </m:d>
                  </m:oMath>
                </a14:m>
                <a:r>
                  <a:rPr lang="zh-CN" altLang="en-US" dirty="0"/>
                  <a:t>在</a:t>
                </a:r>
                <a14:m>
                  <m:oMath xmlns:m="http://schemas.openxmlformats.org/officeDocument/2006/math">
                    <m:sSup>
                      <m:sSupPr>
                        <m:ctrlPr>
                          <a:rPr lang="en-US" altLang="zh-CN" i="1">
                            <a:latin typeface="Cambria Math" panose="02040503050406030204" pitchFamily="18" charset="0"/>
                            <a:ea typeface="Cambria Math"/>
                          </a:rPr>
                        </m:ctrlPr>
                      </m:sSupPr>
                      <m:e>
                        <m:r>
                          <a:rPr lang="en-US" altLang="zh-CN" i="1">
                            <a:latin typeface="Cambria Math"/>
                            <a:ea typeface="Cambria Math"/>
                          </a:rPr>
                          <m:t>𝑥</m:t>
                        </m:r>
                      </m:e>
                      <m:sup>
                        <m:d>
                          <m:dPr>
                            <m:ctrlPr>
                              <a:rPr lang="en-US" altLang="zh-CN" i="1">
                                <a:latin typeface="Cambria Math" panose="02040503050406030204" pitchFamily="18" charset="0"/>
                                <a:ea typeface="Cambria Math"/>
                              </a:rPr>
                            </m:ctrlPr>
                          </m:dPr>
                          <m:e>
                            <m:r>
                              <a:rPr lang="en-US" altLang="zh-CN" i="1">
                                <a:latin typeface="Cambria Math"/>
                                <a:ea typeface="Cambria Math"/>
                              </a:rPr>
                              <m:t>𝑘</m:t>
                            </m:r>
                            <m:r>
                              <a:rPr lang="en-US" altLang="zh-CN" i="1">
                                <a:latin typeface="Cambria Math"/>
                                <a:ea typeface="Cambria Math"/>
                              </a:rPr>
                              <m:t>+1</m:t>
                            </m:r>
                          </m:e>
                        </m:d>
                      </m:sup>
                    </m:sSup>
                  </m:oMath>
                </a14:m>
                <a:r>
                  <a:rPr lang="zh-CN" altLang="en-US" dirty="0"/>
                  <a:t>处的梯度，若</a:t>
                </a:r>
                <a14:m>
                  <m:oMath xmlns:m="http://schemas.openxmlformats.org/officeDocument/2006/math">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𝑔</m:t>
                            </m:r>
                          </m:e>
                          <m:sup>
                            <m:r>
                              <a:rPr lang="en-US" altLang="zh-CN" i="1">
                                <a:latin typeface="Cambria Math"/>
                              </a:rPr>
                              <m:t>(</m:t>
                            </m:r>
                            <m:r>
                              <a:rPr lang="en-US" altLang="zh-CN" b="0" i="1" smtClean="0">
                                <a:latin typeface="Cambria Math"/>
                              </a:rPr>
                              <m:t>𝑘</m:t>
                            </m:r>
                            <m:r>
                              <a:rPr lang="en-US" altLang="zh-CN" i="1">
                                <a:latin typeface="Cambria Math"/>
                              </a:rPr>
                              <m:t>+1)</m:t>
                            </m:r>
                          </m:sup>
                        </m:sSup>
                      </m:e>
                    </m:d>
                    <m:r>
                      <a:rPr lang="en-US" altLang="zh-CN" i="1">
                        <a:latin typeface="Cambria Math"/>
                      </a:rPr>
                      <m:t>=0</m:t>
                    </m:r>
                  </m:oMath>
                </a14:m>
                <a:r>
                  <a:rPr lang="en-US" altLang="zh-CN" dirty="0"/>
                  <a:t>,</a:t>
                </a:r>
                <a:r>
                  <a:rPr lang="zh-CN" altLang="en-US" dirty="0"/>
                  <a:t>则停止计算，否则用</a:t>
                </a:r>
                <a:r>
                  <a:rPr lang="en-US" altLang="zh-CN" dirty="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𝑔</m:t>
                        </m:r>
                      </m:e>
                      <m:sup>
                        <m:r>
                          <a:rPr lang="en-US" altLang="zh-CN" i="1">
                            <a:latin typeface="Cambria Math"/>
                          </a:rPr>
                          <m:t>(</m:t>
                        </m:r>
                        <m:r>
                          <a:rPr lang="en-US" altLang="zh-CN" i="1">
                            <a:latin typeface="Cambria Math"/>
                          </a:rPr>
                          <m:t>𝑘</m:t>
                        </m:r>
                        <m:r>
                          <a:rPr lang="en-US" altLang="zh-CN" i="1">
                            <a:latin typeface="Cambria Math"/>
                          </a:rPr>
                          <m:t>+1)</m:t>
                        </m:r>
                      </m:sup>
                    </m:sSup>
                    <m:r>
                      <a:rPr lang="zh-CN" altLang="en-US" b="0" i="1" smtClean="0">
                        <a:latin typeface="Cambria Math"/>
                      </a:rPr>
                      <m:t>和</m:t>
                    </m:r>
                    <m:sSup>
                      <m:sSupPr>
                        <m:ctrlPr>
                          <a:rPr lang="en-US" altLang="zh-CN" i="1" smtClean="0">
                            <a:solidFill>
                              <a:schemeClr val="tx1"/>
                            </a:solidFill>
                            <a:latin typeface="Cambria Math" panose="02040503050406030204" pitchFamily="18" charset="0"/>
                          </a:rPr>
                        </m:ctrlPr>
                      </m:sSupPr>
                      <m:e>
                        <m:r>
                          <a:rPr lang="en-US" altLang="zh-CN" b="0" i="1">
                            <a:solidFill>
                              <a:schemeClr val="tx1"/>
                            </a:solidFill>
                            <a:latin typeface="Cambria Math"/>
                          </a:rPr>
                          <m:t>𝑑</m:t>
                        </m:r>
                      </m:e>
                      <m:sup>
                        <m:r>
                          <a:rPr lang="en-US" altLang="zh-CN" b="0" i="1">
                            <a:solidFill>
                              <a:schemeClr val="tx1"/>
                            </a:solidFill>
                            <a:latin typeface="Cambria Math"/>
                          </a:rPr>
                          <m:t>(</m:t>
                        </m:r>
                        <m:r>
                          <a:rPr lang="en-US" altLang="zh-CN" b="0" i="1">
                            <a:solidFill>
                              <a:schemeClr val="tx1"/>
                            </a:solidFill>
                            <a:latin typeface="Cambria Math"/>
                          </a:rPr>
                          <m:t>𝑘</m:t>
                        </m:r>
                        <m:r>
                          <a:rPr lang="en-US" altLang="zh-CN" b="0" i="1">
                            <a:solidFill>
                              <a:schemeClr val="tx1"/>
                            </a:solidFill>
                            <a:latin typeface="Cambria Math"/>
                          </a:rPr>
                          <m:t>)</m:t>
                        </m:r>
                      </m:sup>
                    </m:sSup>
                  </m:oMath>
                </a14:m>
                <a:r>
                  <a:rPr lang="zh-CN" altLang="en-US" dirty="0"/>
                  <a:t>构造下一个搜索方向</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𝑑</m:t>
                        </m:r>
                      </m:e>
                      <m:sup>
                        <m:r>
                          <a:rPr lang="en-US" altLang="zh-CN" i="1">
                            <a:latin typeface="Cambria Math"/>
                          </a:rPr>
                          <m:t>(</m:t>
                        </m:r>
                        <m:r>
                          <a:rPr lang="en-US" altLang="zh-CN" i="1">
                            <a:latin typeface="Cambria Math"/>
                          </a:rPr>
                          <m:t>𝑘</m:t>
                        </m:r>
                        <m:r>
                          <a:rPr lang="en-US" altLang="zh-CN" b="0" i="1" smtClean="0">
                            <a:latin typeface="Cambria Math"/>
                          </a:rPr>
                          <m:t>+1</m:t>
                        </m:r>
                        <m:r>
                          <a:rPr lang="en-US" altLang="zh-CN" i="1">
                            <a:latin typeface="Cambria Math"/>
                          </a:rPr>
                          <m:t>)</m:t>
                        </m:r>
                      </m:sup>
                    </m:sSup>
                  </m:oMath>
                </a14:m>
                <a:r>
                  <a:rPr lang="en-US" altLang="zh-CN" dirty="0"/>
                  <a:t>,</a:t>
                </a:r>
                <a:r>
                  <a:rPr lang="zh-CN" altLang="en-US" dirty="0"/>
                  <a:t>并使</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𝑑</m:t>
                        </m:r>
                      </m:e>
                      <m:sup>
                        <m:r>
                          <a:rPr lang="en-US" altLang="zh-CN" i="1">
                            <a:latin typeface="Cambria Math"/>
                          </a:rPr>
                          <m:t>(</m:t>
                        </m:r>
                        <m:r>
                          <a:rPr lang="en-US" altLang="zh-CN" i="1">
                            <a:latin typeface="Cambria Math"/>
                          </a:rPr>
                          <m:t>𝑘</m:t>
                        </m:r>
                        <m:r>
                          <a:rPr lang="en-US" altLang="zh-CN" i="1">
                            <a:latin typeface="Cambria Math"/>
                          </a:rPr>
                          <m:t>+1)</m:t>
                        </m:r>
                      </m:sup>
                    </m:sSup>
                  </m:oMath>
                </a14:m>
                <a:r>
                  <a:rPr lang="zh-CN" altLang="en-US" dirty="0"/>
                  <a:t>和</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𝑑</m:t>
                        </m:r>
                      </m:e>
                      <m:sup>
                        <m:r>
                          <a:rPr lang="en-US" altLang="zh-CN" i="1">
                            <a:latin typeface="Cambria Math"/>
                          </a:rPr>
                          <m:t>(</m:t>
                        </m:r>
                        <m:r>
                          <a:rPr lang="en-US" altLang="zh-CN" i="1">
                            <a:latin typeface="Cambria Math"/>
                          </a:rPr>
                          <m:t>𝑘</m:t>
                        </m:r>
                        <m:r>
                          <a:rPr lang="en-US" altLang="zh-CN" i="1">
                            <a:latin typeface="Cambria Math"/>
                          </a:rPr>
                          <m:t>)</m:t>
                        </m:r>
                      </m:sup>
                    </m:sSup>
                  </m:oMath>
                </a14:m>
                <a:r>
                  <a:rPr lang="zh-CN" altLang="en-US" dirty="0"/>
                  <a:t>关于</a:t>
                </a:r>
                <a:r>
                  <a:rPr lang="en-US" altLang="zh-CN" dirty="0"/>
                  <a:t>A</a:t>
                </a:r>
                <a:r>
                  <a:rPr lang="zh-CN" altLang="en-US" dirty="0"/>
                  <a:t>共轭，按此设想，令：</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b="1" i="1">
                              <a:solidFill>
                                <a:srgbClr val="FF0000"/>
                              </a:solidFill>
                              <a:latin typeface="Cambria Math" panose="02040503050406030204" pitchFamily="18" charset="0"/>
                            </a:rPr>
                          </m:ctrlPr>
                        </m:sSupPr>
                        <m:e>
                          <m:r>
                            <a:rPr lang="en-US" altLang="zh-CN" b="1" i="1" smtClean="0">
                              <a:solidFill>
                                <a:srgbClr val="FF0000"/>
                              </a:solidFill>
                              <a:latin typeface="Cambria Math"/>
                            </a:rPr>
                            <m:t>𝒅</m:t>
                          </m:r>
                        </m:e>
                        <m:sup>
                          <m:r>
                            <a:rPr lang="en-US" altLang="zh-CN" b="1" i="1" smtClean="0">
                              <a:solidFill>
                                <a:srgbClr val="FF0000"/>
                              </a:solidFill>
                              <a:latin typeface="Cambria Math"/>
                            </a:rPr>
                            <m:t>(</m:t>
                          </m:r>
                          <m:r>
                            <a:rPr lang="en-US" altLang="zh-CN" b="1" i="1">
                              <a:solidFill>
                                <a:srgbClr val="FF0000"/>
                              </a:solidFill>
                              <a:latin typeface="Cambria Math"/>
                            </a:rPr>
                            <m:t>𝒌</m:t>
                          </m:r>
                          <m:r>
                            <a:rPr lang="en-US" altLang="zh-CN" b="1" i="1">
                              <a:solidFill>
                                <a:srgbClr val="FF0000"/>
                              </a:solidFill>
                              <a:latin typeface="Cambria Math"/>
                            </a:rPr>
                            <m:t>+</m:t>
                          </m:r>
                          <m:r>
                            <a:rPr lang="en-US" altLang="zh-CN" b="1" i="1">
                              <a:solidFill>
                                <a:srgbClr val="FF0000"/>
                              </a:solidFill>
                              <a:latin typeface="Cambria Math"/>
                            </a:rPr>
                            <m:t>𝟏</m:t>
                          </m:r>
                          <m:r>
                            <a:rPr lang="en-US" altLang="zh-CN" b="1" i="1">
                              <a:solidFill>
                                <a:srgbClr val="FF0000"/>
                              </a:solidFill>
                              <a:latin typeface="Cambria Math"/>
                            </a:rPr>
                            <m:t>)</m:t>
                          </m:r>
                        </m:sup>
                      </m:sSup>
                      <m:r>
                        <a:rPr lang="en-US" altLang="zh-CN" b="1" i="1">
                          <a:solidFill>
                            <a:srgbClr val="FF0000"/>
                          </a:solidFill>
                          <a:latin typeface="Cambria Math"/>
                        </a:rPr>
                        <m:t>=</m:t>
                      </m:r>
                      <m:sSup>
                        <m:sSupPr>
                          <m:ctrlPr>
                            <a:rPr lang="en-US" altLang="zh-CN" b="1" i="1">
                              <a:solidFill>
                                <a:srgbClr val="FF0000"/>
                              </a:solidFill>
                              <a:latin typeface="Cambria Math" panose="02040503050406030204" pitchFamily="18" charset="0"/>
                            </a:rPr>
                          </m:ctrlPr>
                        </m:sSupPr>
                        <m:e>
                          <m:r>
                            <a:rPr lang="en-US" altLang="zh-CN" b="1" i="1" smtClean="0">
                              <a:solidFill>
                                <a:srgbClr val="FF0000"/>
                              </a:solidFill>
                              <a:latin typeface="Cambria Math"/>
                            </a:rPr>
                            <m:t>−</m:t>
                          </m:r>
                          <m:r>
                            <a:rPr lang="en-US" altLang="zh-CN" b="1" i="1" smtClean="0">
                              <a:solidFill>
                                <a:srgbClr val="FF0000"/>
                              </a:solidFill>
                              <a:latin typeface="Cambria Math"/>
                            </a:rPr>
                            <m:t>𝒈</m:t>
                          </m:r>
                        </m:e>
                        <m:sup>
                          <m:r>
                            <a:rPr lang="en-US" altLang="zh-CN" b="1" i="1">
                              <a:solidFill>
                                <a:srgbClr val="FF0000"/>
                              </a:solidFill>
                              <a:latin typeface="Cambria Math"/>
                            </a:rPr>
                            <m:t>(</m:t>
                          </m:r>
                          <m:r>
                            <a:rPr lang="en-US" altLang="zh-CN" b="1" i="1">
                              <a:solidFill>
                                <a:srgbClr val="FF0000"/>
                              </a:solidFill>
                              <a:latin typeface="Cambria Math"/>
                            </a:rPr>
                            <m:t>𝒌</m:t>
                          </m:r>
                          <m:r>
                            <a:rPr lang="en-US" altLang="zh-CN" b="1" i="1" smtClean="0">
                              <a:solidFill>
                                <a:srgbClr val="FF0000"/>
                              </a:solidFill>
                              <a:latin typeface="Cambria Math"/>
                            </a:rPr>
                            <m:t>+</m:t>
                          </m:r>
                          <m:r>
                            <a:rPr lang="en-US" altLang="zh-CN" b="1" i="1" smtClean="0">
                              <a:solidFill>
                                <a:srgbClr val="FF0000"/>
                              </a:solidFill>
                              <a:latin typeface="Cambria Math"/>
                            </a:rPr>
                            <m:t>𝟏</m:t>
                          </m:r>
                          <m:r>
                            <a:rPr lang="en-US" altLang="zh-CN" b="1" i="1">
                              <a:solidFill>
                                <a:srgbClr val="FF0000"/>
                              </a:solidFill>
                              <a:latin typeface="Cambria Math"/>
                            </a:rPr>
                            <m:t>)</m:t>
                          </m:r>
                        </m:sup>
                      </m:sSup>
                      <m:r>
                        <a:rPr lang="en-US" altLang="zh-CN" b="1" i="1">
                          <a:solidFill>
                            <a:srgbClr val="FF0000"/>
                          </a:solidFill>
                          <a:latin typeface="Cambria Math"/>
                        </a:rPr>
                        <m:t>+</m:t>
                      </m:r>
                      <m:sSup>
                        <m:sSupPr>
                          <m:ctrlPr>
                            <a:rPr lang="en-US" altLang="zh-CN" b="1" i="1" smtClean="0">
                              <a:solidFill>
                                <a:srgbClr val="FF0000"/>
                              </a:solidFill>
                              <a:latin typeface="Cambria Math" panose="02040503050406030204" pitchFamily="18" charset="0"/>
                            </a:rPr>
                          </m:ctrlPr>
                        </m:sSupPr>
                        <m:e>
                          <m:r>
                            <a:rPr lang="zh-CN" altLang="en-US" b="1" i="1" smtClean="0">
                              <a:solidFill>
                                <a:srgbClr val="FF0000"/>
                              </a:solidFill>
                              <a:latin typeface="Cambria Math"/>
                            </a:rPr>
                            <m:t>𝜷</m:t>
                          </m:r>
                        </m:e>
                        <m:sup>
                          <m:r>
                            <a:rPr lang="en-US" altLang="zh-CN" b="1" i="1">
                              <a:solidFill>
                                <a:srgbClr val="FF0000"/>
                              </a:solidFill>
                              <a:latin typeface="Cambria Math"/>
                            </a:rPr>
                            <m:t>(</m:t>
                          </m:r>
                          <m:r>
                            <a:rPr lang="en-US" altLang="zh-CN" b="1" i="1">
                              <a:solidFill>
                                <a:srgbClr val="FF0000"/>
                              </a:solidFill>
                              <a:latin typeface="Cambria Math"/>
                            </a:rPr>
                            <m:t>𝒌</m:t>
                          </m:r>
                          <m:r>
                            <a:rPr lang="en-US" altLang="zh-CN" b="1" i="1">
                              <a:solidFill>
                                <a:srgbClr val="FF0000"/>
                              </a:solidFill>
                              <a:latin typeface="Cambria Math"/>
                            </a:rPr>
                            <m:t>)</m:t>
                          </m:r>
                        </m:sup>
                      </m:sSup>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𝒅</m:t>
                          </m:r>
                        </m:e>
                        <m:sup>
                          <m:r>
                            <a:rPr lang="en-US" altLang="zh-CN" b="1" i="1">
                              <a:solidFill>
                                <a:srgbClr val="FF0000"/>
                              </a:solidFill>
                              <a:latin typeface="Cambria Math"/>
                            </a:rPr>
                            <m:t>(</m:t>
                          </m:r>
                          <m:r>
                            <a:rPr lang="en-US" altLang="zh-CN" b="1" i="1">
                              <a:solidFill>
                                <a:srgbClr val="FF0000"/>
                              </a:solidFill>
                              <a:latin typeface="Cambria Math"/>
                            </a:rPr>
                            <m:t>𝒌</m:t>
                          </m:r>
                          <m:r>
                            <a:rPr lang="en-US" altLang="zh-CN" b="1" i="1">
                              <a:solidFill>
                                <a:srgbClr val="FF0000"/>
                              </a:solidFill>
                              <a:latin typeface="Cambria Math"/>
                            </a:rPr>
                            <m:t>)</m:t>
                          </m:r>
                        </m:sup>
                      </m:sSup>
                    </m:oMath>
                  </m:oMathPara>
                </a14:m>
                <a:endParaRPr lang="en-US" altLang="zh-CN" dirty="0"/>
              </a:p>
              <a:p>
                <a:pPr marL="0" indent="0">
                  <a:buNone/>
                </a:pPr>
                <a:r>
                  <a:rPr lang="zh-CN" altLang="en-US" dirty="0"/>
                  <a:t>上式两端左乘</a:t>
                </a:r>
                <a14:m>
                  <m:oMath xmlns:m="http://schemas.openxmlformats.org/officeDocument/2006/math">
                    <m:sSup>
                      <m:sSupPr>
                        <m:ctrlPr>
                          <a:rPr lang="en-US" altLang="zh-CN" i="1" smtClean="0">
                            <a:latin typeface="Cambria Math" panose="02040503050406030204" pitchFamily="18" charset="0"/>
                          </a:rPr>
                        </m:ctrlPr>
                      </m:sSupPr>
                      <m:e>
                        <m:sSup>
                          <m:sSupPr>
                            <m:ctrlPr>
                              <a:rPr lang="en-US" altLang="zh-CN" i="1" smtClean="0">
                                <a:latin typeface="Cambria Math" panose="02040503050406030204" pitchFamily="18" charset="0"/>
                              </a:rPr>
                            </m:ctrlPr>
                          </m:sSupPr>
                          <m:e>
                            <m:r>
                              <a:rPr lang="en-US" altLang="zh-CN" b="0" i="1" smtClean="0">
                                <a:latin typeface="Cambria Math"/>
                              </a:rPr>
                              <m:t>𝑑</m:t>
                            </m:r>
                          </m:e>
                          <m:sup>
                            <m:r>
                              <a:rPr lang="en-US" altLang="zh-CN" b="0" i="1" smtClean="0">
                                <a:latin typeface="Cambria Math"/>
                              </a:rPr>
                              <m:t>(</m:t>
                            </m:r>
                            <m:r>
                              <a:rPr lang="en-US" altLang="zh-CN" b="0" i="1" smtClean="0">
                                <a:latin typeface="Cambria Math"/>
                              </a:rPr>
                              <m:t>𝑘</m:t>
                            </m:r>
                            <m:r>
                              <a:rPr lang="en-US" altLang="zh-CN" b="0" i="1" smtClean="0">
                                <a:latin typeface="Cambria Math"/>
                              </a:rPr>
                              <m:t>)</m:t>
                            </m:r>
                          </m:sup>
                        </m:sSup>
                      </m:e>
                      <m:sup>
                        <m:r>
                          <a:rPr lang="en-US" altLang="zh-CN" b="0" i="1" smtClean="0">
                            <a:latin typeface="Cambria Math"/>
                          </a:rPr>
                          <m:t>𝑇</m:t>
                        </m:r>
                      </m:sup>
                    </m:sSup>
                    <m:r>
                      <a:rPr lang="en-US" altLang="zh-CN" b="0" i="1" smtClean="0">
                        <a:latin typeface="Cambria Math"/>
                      </a:rPr>
                      <m:t>𝐴</m:t>
                    </m:r>
                  </m:oMath>
                </a14:m>
                <a:r>
                  <a:rPr lang="zh-CN" altLang="en-US" dirty="0"/>
                  <a:t>，得：</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i="1" smtClean="0">
                              <a:solidFill>
                                <a:schemeClr val="tx1"/>
                              </a:solidFill>
                              <a:latin typeface="Cambria Math" panose="02040503050406030204" pitchFamily="18" charset="0"/>
                            </a:rPr>
                          </m:ctrlPr>
                        </m:sSupPr>
                        <m:e>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a:rPr>
                                    <m:t>𝑑</m:t>
                                  </m:r>
                                </m:e>
                                <m:sup>
                                  <m:r>
                                    <a:rPr lang="en-US" altLang="zh-CN" i="1">
                                      <a:latin typeface="Cambria Math"/>
                                    </a:rPr>
                                    <m:t>(</m:t>
                                  </m:r>
                                  <m:r>
                                    <a:rPr lang="en-US" altLang="zh-CN" i="1">
                                      <a:latin typeface="Cambria Math"/>
                                    </a:rPr>
                                    <m:t>𝑘</m:t>
                                  </m:r>
                                  <m:r>
                                    <a:rPr lang="en-US" altLang="zh-CN" i="1">
                                      <a:latin typeface="Cambria Math"/>
                                    </a:rPr>
                                    <m:t>)</m:t>
                                  </m:r>
                                </m:sup>
                              </m:sSup>
                            </m:e>
                            <m:sup>
                              <m:r>
                                <a:rPr lang="en-US" altLang="zh-CN" i="1">
                                  <a:latin typeface="Cambria Math"/>
                                </a:rPr>
                                <m:t>𝑇</m:t>
                              </m:r>
                            </m:sup>
                          </m:sSup>
                          <m:r>
                            <a:rPr lang="en-US" altLang="zh-CN" i="1">
                              <a:latin typeface="Cambria Math"/>
                            </a:rPr>
                            <m:t>𝐴𝑑</m:t>
                          </m:r>
                        </m:e>
                        <m:sup>
                          <m:r>
                            <a:rPr lang="en-US" altLang="zh-CN" b="0" i="1">
                              <a:solidFill>
                                <a:schemeClr val="tx1"/>
                              </a:solidFill>
                              <a:latin typeface="Cambria Math"/>
                            </a:rPr>
                            <m:t>(</m:t>
                          </m:r>
                          <m:r>
                            <a:rPr lang="en-US" altLang="zh-CN" b="0" i="1">
                              <a:solidFill>
                                <a:schemeClr val="tx1"/>
                              </a:solidFill>
                              <a:latin typeface="Cambria Math"/>
                            </a:rPr>
                            <m:t>𝑘</m:t>
                          </m:r>
                          <m:r>
                            <a:rPr lang="en-US" altLang="zh-CN" b="0" i="1">
                              <a:solidFill>
                                <a:schemeClr val="tx1"/>
                              </a:solidFill>
                              <a:latin typeface="Cambria Math"/>
                            </a:rPr>
                            <m:t>+1)</m:t>
                          </m:r>
                        </m:sup>
                      </m:sSup>
                      <m:r>
                        <a:rPr lang="en-US" altLang="zh-CN" b="0" i="1">
                          <a:solidFill>
                            <a:schemeClr val="tx1"/>
                          </a:solidFill>
                          <a:latin typeface="Cambria Math"/>
                        </a:rPr>
                        <m:t>=</m:t>
                      </m:r>
                      <m:sSup>
                        <m:sSupPr>
                          <m:ctrlPr>
                            <a:rPr lang="en-US" altLang="zh-CN" i="1">
                              <a:solidFill>
                                <a:schemeClr val="tx1"/>
                              </a:solidFill>
                              <a:latin typeface="Cambria Math" panose="02040503050406030204" pitchFamily="18" charset="0"/>
                            </a:rPr>
                          </m:ctrlPr>
                        </m:sSupPr>
                        <m:e>
                          <m:r>
                            <a:rPr lang="en-US" altLang="zh-CN" b="0" i="1">
                              <a:solidFill>
                                <a:schemeClr val="tx1"/>
                              </a:solidFill>
                              <a:latin typeface="Cambria Math"/>
                            </a:rPr>
                            <m:t>−</m:t>
                          </m:r>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a:rPr>
                                    <m:t>𝑑</m:t>
                                  </m:r>
                                </m:e>
                                <m:sup>
                                  <m:r>
                                    <a:rPr lang="en-US" altLang="zh-CN" i="1">
                                      <a:latin typeface="Cambria Math"/>
                                    </a:rPr>
                                    <m:t>(</m:t>
                                  </m:r>
                                  <m:r>
                                    <a:rPr lang="en-US" altLang="zh-CN" i="1">
                                      <a:latin typeface="Cambria Math"/>
                                    </a:rPr>
                                    <m:t>𝑘</m:t>
                                  </m:r>
                                  <m:r>
                                    <a:rPr lang="en-US" altLang="zh-CN" i="1">
                                      <a:latin typeface="Cambria Math"/>
                                    </a:rPr>
                                    <m:t>)</m:t>
                                  </m:r>
                                </m:sup>
                              </m:sSup>
                            </m:e>
                            <m:sup>
                              <m:r>
                                <a:rPr lang="en-US" altLang="zh-CN" i="1">
                                  <a:latin typeface="Cambria Math"/>
                                </a:rPr>
                                <m:t>𝑇</m:t>
                              </m:r>
                            </m:sup>
                          </m:sSup>
                          <m:r>
                            <a:rPr lang="en-US" altLang="zh-CN" i="1">
                              <a:latin typeface="Cambria Math"/>
                            </a:rPr>
                            <m:t>𝐴𝑔</m:t>
                          </m:r>
                        </m:e>
                        <m:sup>
                          <m:r>
                            <a:rPr lang="en-US" altLang="zh-CN" b="0" i="1">
                              <a:solidFill>
                                <a:schemeClr val="tx1"/>
                              </a:solidFill>
                              <a:latin typeface="Cambria Math"/>
                            </a:rPr>
                            <m:t>(</m:t>
                          </m:r>
                          <m:r>
                            <a:rPr lang="en-US" altLang="zh-CN" b="0" i="1">
                              <a:solidFill>
                                <a:schemeClr val="tx1"/>
                              </a:solidFill>
                              <a:latin typeface="Cambria Math"/>
                            </a:rPr>
                            <m:t>𝑘</m:t>
                          </m:r>
                          <m:r>
                            <a:rPr lang="en-US" altLang="zh-CN" b="0" i="1">
                              <a:solidFill>
                                <a:schemeClr val="tx1"/>
                              </a:solidFill>
                              <a:latin typeface="Cambria Math"/>
                            </a:rPr>
                            <m:t>+1)</m:t>
                          </m:r>
                        </m:sup>
                      </m:sSup>
                      <m:r>
                        <a:rPr lang="en-US" altLang="zh-CN" b="0" i="1">
                          <a:solidFill>
                            <a:schemeClr val="tx1"/>
                          </a:solidFill>
                          <a:latin typeface="Cambria Math"/>
                        </a:rPr>
                        <m:t>+</m:t>
                      </m:r>
                      <m:sSup>
                        <m:sSupPr>
                          <m:ctrlPr>
                            <a:rPr lang="en-US" altLang="zh-CN" i="1">
                              <a:solidFill>
                                <a:schemeClr val="tx1"/>
                              </a:solidFill>
                              <a:latin typeface="Cambria Math" panose="02040503050406030204" pitchFamily="18" charset="0"/>
                            </a:rPr>
                          </m:ctrlPr>
                        </m:sSupPr>
                        <m:e>
                          <m:r>
                            <a:rPr lang="zh-CN" altLang="en-US" b="0" i="1">
                              <a:solidFill>
                                <a:schemeClr val="tx1"/>
                              </a:solidFill>
                              <a:latin typeface="Cambria Math"/>
                            </a:rPr>
                            <m:t>𝛽</m:t>
                          </m:r>
                        </m:e>
                        <m:sup>
                          <m:r>
                            <a:rPr lang="en-US" altLang="zh-CN" b="0" i="1">
                              <a:solidFill>
                                <a:schemeClr val="tx1"/>
                              </a:solidFill>
                              <a:latin typeface="Cambria Math"/>
                            </a:rPr>
                            <m:t>(</m:t>
                          </m:r>
                          <m:r>
                            <a:rPr lang="en-US" altLang="zh-CN" b="0" i="1">
                              <a:solidFill>
                                <a:schemeClr val="tx1"/>
                              </a:solidFill>
                              <a:latin typeface="Cambria Math"/>
                            </a:rPr>
                            <m:t>𝑘</m:t>
                          </m:r>
                          <m:r>
                            <a:rPr lang="en-US" altLang="zh-CN" b="0" i="1">
                              <a:solidFill>
                                <a:schemeClr val="tx1"/>
                              </a:solidFill>
                              <a:latin typeface="Cambria Math"/>
                            </a:rPr>
                            <m:t>)</m:t>
                          </m:r>
                        </m:sup>
                      </m:sSup>
                      <m:sSup>
                        <m:sSupPr>
                          <m:ctrlPr>
                            <a:rPr lang="en-US" altLang="zh-CN" i="1">
                              <a:solidFill>
                                <a:schemeClr val="tx1"/>
                              </a:solidFill>
                              <a:latin typeface="Cambria Math" panose="02040503050406030204" pitchFamily="18" charset="0"/>
                            </a:rPr>
                          </m:ctrlPr>
                        </m:sSupPr>
                        <m:e>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a:rPr>
                                    <m:t>𝑑</m:t>
                                  </m:r>
                                </m:e>
                                <m:sup>
                                  <m:r>
                                    <a:rPr lang="en-US" altLang="zh-CN" i="1">
                                      <a:latin typeface="Cambria Math"/>
                                    </a:rPr>
                                    <m:t>(</m:t>
                                  </m:r>
                                  <m:r>
                                    <a:rPr lang="en-US" altLang="zh-CN" i="1">
                                      <a:latin typeface="Cambria Math"/>
                                    </a:rPr>
                                    <m:t>𝑘</m:t>
                                  </m:r>
                                  <m:r>
                                    <a:rPr lang="en-US" altLang="zh-CN" i="1">
                                      <a:latin typeface="Cambria Math"/>
                                    </a:rPr>
                                    <m:t>)</m:t>
                                  </m:r>
                                </m:sup>
                              </m:sSup>
                            </m:e>
                            <m:sup>
                              <m:r>
                                <a:rPr lang="en-US" altLang="zh-CN" i="1">
                                  <a:latin typeface="Cambria Math"/>
                                </a:rPr>
                                <m:t>𝑇</m:t>
                              </m:r>
                            </m:sup>
                          </m:sSup>
                          <m:r>
                            <a:rPr lang="en-US" altLang="zh-CN" i="1">
                              <a:latin typeface="Cambria Math"/>
                            </a:rPr>
                            <m:t>𝐴𝑑</m:t>
                          </m:r>
                        </m:e>
                        <m:sup>
                          <m:r>
                            <a:rPr lang="en-US" altLang="zh-CN" b="0" i="1">
                              <a:solidFill>
                                <a:schemeClr val="tx1"/>
                              </a:solidFill>
                              <a:latin typeface="Cambria Math"/>
                            </a:rPr>
                            <m:t>(</m:t>
                          </m:r>
                          <m:r>
                            <a:rPr lang="en-US" altLang="zh-CN" b="0" i="1">
                              <a:solidFill>
                                <a:schemeClr val="tx1"/>
                              </a:solidFill>
                              <a:latin typeface="Cambria Math"/>
                            </a:rPr>
                            <m:t>𝑘</m:t>
                          </m:r>
                          <m:r>
                            <a:rPr lang="en-US" altLang="zh-CN" b="0" i="1">
                              <a:solidFill>
                                <a:schemeClr val="tx1"/>
                              </a:solidFill>
                              <a:latin typeface="Cambria Math"/>
                            </a:rPr>
                            <m:t>)</m:t>
                          </m:r>
                        </m:sup>
                      </m:sSup>
                      <m:r>
                        <a:rPr lang="en-US" altLang="zh-CN" b="0" i="1" smtClean="0">
                          <a:solidFill>
                            <a:schemeClr val="tx1"/>
                          </a:solidFill>
                          <a:latin typeface="Cambria Math"/>
                        </a:rPr>
                        <m:t>=0</m:t>
                      </m:r>
                    </m:oMath>
                  </m:oMathPara>
                </a14:m>
                <a:endParaRPr lang="en-US" altLang="zh-CN" dirty="0"/>
              </a:p>
              <a:p>
                <a:pPr marL="0" indent="0">
                  <a:buNone/>
                </a:pPr>
                <a:r>
                  <a:rPr lang="zh-CN" altLang="en-US" dirty="0"/>
                  <a:t>由上式得：</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b="1" i="1">
                              <a:solidFill>
                                <a:srgbClr val="FF0000"/>
                              </a:solidFill>
                              <a:latin typeface="Cambria Math" panose="02040503050406030204" pitchFamily="18" charset="0"/>
                            </a:rPr>
                          </m:ctrlPr>
                        </m:sSupPr>
                        <m:e>
                          <m:r>
                            <a:rPr lang="zh-CN" altLang="en-US" b="1" i="1" smtClean="0">
                              <a:solidFill>
                                <a:srgbClr val="FF0000"/>
                              </a:solidFill>
                              <a:latin typeface="Cambria Math"/>
                            </a:rPr>
                            <m:t>𝜷</m:t>
                          </m:r>
                        </m:e>
                        <m:sup>
                          <m:r>
                            <a:rPr lang="en-US" altLang="zh-CN" b="1" i="1">
                              <a:solidFill>
                                <a:srgbClr val="FF0000"/>
                              </a:solidFill>
                              <a:latin typeface="Cambria Math"/>
                            </a:rPr>
                            <m:t>(</m:t>
                          </m:r>
                          <m:r>
                            <a:rPr lang="en-US" altLang="zh-CN" b="1" i="1">
                              <a:solidFill>
                                <a:srgbClr val="FF0000"/>
                              </a:solidFill>
                              <a:latin typeface="Cambria Math"/>
                            </a:rPr>
                            <m:t>𝒌</m:t>
                          </m:r>
                          <m:r>
                            <a:rPr lang="en-US" altLang="zh-CN" b="1" i="1">
                              <a:solidFill>
                                <a:srgbClr val="FF0000"/>
                              </a:solidFill>
                              <a:latin typeface="Cambria Math"/>
                            </a:rPr>
                            <m:t>)</m:t>
                          </m:r>
                        </m:sup>
                      </m:sSup>
                      <m:r>
                        <a:rPr lang="en-US" altLang="zh-CN" b="1" i="1">
                          <a:solidFill>
                            <a:srgbClr val="FF0000"/>
                          </a:solidFill>
                          <a:latin typeface="Cambria Math"/>
                        </a:rPr>
                        <m:t>=−</m:t>
                      </m:r>
                      <m:f>
                        <m:fPr>
                          <m:ctrlPr>
                            <a:rPr lang="en-US" altLang="zh-CN" b="1" i="1">
                              <a:solidFill>
                                <a:srgbClr val="FF0000"/>
                              </a:solidFill>
                              <a:latin typeface="Cambria Math" panose="02040503050406030204" pitchFamily="18" charset="0"/>
                            </a:rPr>
                          </m:ctrlPr>
                        </m:fPr>
                        <m:num>
                          <m:sSup>
                            <m:sSupPr>
                              <m:ctrlPr>
                                <a:rPr lang="en-US" altLang="zh-CN" b="1" i="1">
                                  <a:solidFill>
                                    <a:srgbClr val="FF0000"/>
                                  </a:solidFill>
                                  <a:latin typeface="Cambria Math" panose="02040503050406030204" pitchFamily="18" charset="0"/>
                                </a:rPr>
                              </m:ctrlPr>
                            </m:sSupPr>
                            <m:e>
                              <m:sSup>
                                <m:sSupPr>
                                  <m:ctrlPr>
                                    <a:rPr lang="en-US" altLang="zh-CN" b="1" i="1">
                                      <a:solidFill>
                                        <a:srgbClr val="FF0000"/>
                                      </a:solidFill>
                                      <a:latin typeface="Cambria Math" panose="02040503050406030204" pitchFamily="18" charset="0"/>
                                    </a:rPr>
                                  </m:ctrlPr>
                                </m:sSupPr>
                                <m:e>
                                  <m:r>
                                    <a:rPr lang="en-US" altLang="zh-CN" b="1" i="1" smtClean="0">
                                      <a:solidFill>
                                        <a:srgbClr val="FF0000"/>
                                      </a:solidFill>
                                      <a:latin typeface="Cambria Math"/>
                                    </a:rPr>
                                    <m:t>𝒅</m:t>
                                  </m:r>
                                </m:e>
                                <m:sup>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a:rPr>
                                        <m:t>𝒌</m:t>
                                      </m:r>
                                    </m:e>
                                  </m:d>
                                </m:sup>
                              </m:sSup>
                            </m:e>
                            <m:sup>
                              <m:r>
                                <a:rPr lang="en-US" altLang="zh-CN" b="1" i="1">
                                  <a:solidFill>
                                    <a:srgbClr val="FF0000"/>
                                  </a:solidFill>
                                  <a:latin typeface="Cambria Math"/>
                                </a:rPr>
                                <m:t>𝑻</m:t>
                              </m:r>
                            </m:sup>
                          </m:sSup>
                          <m:r>
                            <a:rPr lang="en-US" altLang="zh-CN" b="1" i="1" smtClean="0">
                              <a:solidFill>
                                <a:srgbClr val="FF0000"/>
                              </a:solidFill>
                              <a:latin typeface="Cambria Math"/>
                            </a:rPr>
                            <m:t>𝑨</m:t>
                          </m:r>
                          <m:sSup>
                            <m:sSupPr>
                              <m:ctrlPr>
                                <a:rPr lang="en-US" altLang="zh-CN" b="1" i="1">
                                  <a:solidFill>
                                    <a:srgbClr val="FF0000"/>
                                  </a:solidFill>
                                  <a:latin typeface="Cambria Math" panose="02040503050406030204" pitchFamily="18" charset="0"/>
                                  <a:ea typeface="Cambria Math"/>
                                </a:rPr>
                              </m:ctrlPr>
                            </m:sSupPr>
                            <m:e>
                              <m:r>
                                <a:rPr lang="en-US" altLang="zh-CN" b="1" i="1" smtClean="0">
                                  <a:solidFill>
                                    <a:srgbClr val="FF0000"/>
                                  </a:solidFill>
                                  <a:latin typeface="Cambria Math"/>
                                  <a:ea typeface="Cambria Math"/>
                                </a:rPr>
                                <m:t>𝒈</m:t>
                              </m:r>
                            </m:e>
                            <m:sup>
                              <m:r>
                                <a:rPr lang="en-US" altLang="zh-CN" b="1" i="1">
                                  <a:solidFill>
                                    <a:srgbClr val="FF0000"/>
                                  </a:solidFill>
                                  <a:latin typeface="Cambria Math"/>
                                  <a:ea typeface="Cambria Math"/>
                                </a:rPr>
                                <m:t>(</m:t>
                              </m:r>
                              <m:r>
                                <a:rPr lang="en-US" altLang="zh-CN" b="1" i="1">
                                  <a:solidFill>
                                    <a:srgbClr val="FF0000"/>
                                  </a:solidFill>
                                  <a:latin typeface="Cambria Math"/>
                                  <a:ea typeface="Cambria Math"/>
                                </a:rPr>
                                <m:t>𝒌</m:t>
                              </m:r>
                              <m:r>
                                <a:rPr lang="en-US" altLang="zh-CN" b="1" i="1" smtClean="0">
                                  <a:solidFill>
                                    <a:srgbClr val="FF0000"/>
                                  </a:solidFill>
                                  <a:latin typeface="Cambria Math"/>
                                  <a:ea typeface="Cambria Math"/>
                                </a:rPr>
                                <m:t>+</m:t>
                              </m:r>
                              <m:r>
                                <a:rPr lang="en-US" altLang="zh-CN" b="1" i="1" smtClean="0">
                                  <a:solidFill>
                                    <a:srgbClr val="FF0000"/>
                                  </a:solidFill>
                                  <a:latin typeface="Cambria Math"/>
                                  <a:ea typeface="Cambria Math"/>
                                </a:rPr>
                                <m:t>𝟏</m:t>
                              </m:r>
                              <m:r>
                                <a:rPr lang="en-US" altLang="zh-CN" b="1" i="1">
                                  <a:solidFill>
                                    <a:srgbClr val="FF0000"/>
                                  </a:solidFill>
                                  <a:latin typeface="Cambria Math"/>
                                  <a:ea typeface="Cambria Math"/>
                                </a:rPr>
                                <m:t>)</m:t>
                              </m:r>
                            </m:sup>
                          </m:sSup>
                        </m:num>
                        <m:den>
                          <m:sSup>
                            <m:sSupPr>
                              <m:ctrlPr>
                                <a:rPr lang="en-US" altLang="zh-CN" b="1" i="1">
                                  <a:solidFill>
                                    <a:srgbClr val="FF0000"/>
                                  </a:solidFill>
                                  <a:latin typeface="Cambria Math" panose="02040503050406030204" pitchFamily="18" charset="0"/>
                                </a:rPr>
                              </m:ctrlPr>
                            </m:sSupPr>
                            <m:e>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a:rPr>
                                    <m:t>𝒅</m:t>
                                  </m:r>
                                </m:e>
                                <m:sup>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a:rPr>
                                        <m:t>𝒌</m:t>
                                      </m:r>
                                    </m:e>
                                  </m:d>
                                </m:sup>
                              </m:sSup>
                            </m:e>
                            <m:sup>
                              <m:r>
                                <a:rPr lang="en-US" altLang="zh-CN" b="1" i="1">
                                  <a:solidFill>
                                    <a:srgbClr val="FF0000"/>
                                  </a:solidFill>
                                  <a:latin typeface="Cambria Math"/>
                                </a:rPr>
                                <m:t>𝑻</m:t>
                              </m:r>
                            </m:sup>
                          </m:sSup>
                          <m:r>
                            <a:rPr lang="en-US" altLang="zh-CN" b="1" i="1">
                              <a:solidFill>
                                <a:srgbClr val="FF0000"/>
                              </a:solidFill>
                              <a:latin typeface="Cambria Math"/>
                            </a:rPr>
                            <m:t>𝑨</m:t>
                          </m:r>
                          <m:sSup>
                            <m:sSupPr>
                              <m:ctrlPr>
                                <a:rPr lang="en-US" altLang="zh-CN" b="1" i="1">
                                  <a:solidFill>
                                    <a:srgbClr val="FF0000"/>
                                  </a:solidFill>
                                  <a:latin typeface="Cambria Math" panose="02040503050406030204" pitchFamily="18" charset="0"/>
                                  <a:ea typeface="Cambria Math"/>
                                </a:rPr>
                              </m:ctrlPr>
                            </m:sSupPr>
                            <m:e>
                              <m:r>
                                <a:rPr lang="en-US" altLang="zh-CN" b="1" i="1">
                                  <a:solidFill>
                                    <a:srgbClr val="FF0000"/>
                                  </a:solidFill>
                                  <a:latin typeface="Cambria Math"/>
                                  <a:ea typeface="Cambria Math"/>
                                </a:rPr>
                                <m:t>𝒅</m:t>
                              </m:r>
                            </m:e>
                            <m:sup>
                              <m:r>
                                <a:rPr lang="en-US" altLang="zh-CN" b="1" i="1">
                                  <a:solidFill>
                                    <a:srgbClr val="FF0000"/>
                                  </a:solidFill>
                                  <a:latin typeface="Cambria Math"/>
                                  <a:ea typeface="Cambria Math"/>
                                </a:rPr>
                                <m:t>(</m:t>
                              </m:r>
                              <m:r>
                                <a:rPr lang="en-US" altLang="zh-CN" b="1" i="1">
                                  <a:solidFill>
                                    <a:srgbClr val="FF0000"/>
                                  </a:solidFill>
                                  <a:latin typeface="Cambria Math"/>
                                  <a:ea typeface="Cambria Math"/>
                                </a:rPr>
                                <m:t>𝒌</m:t>
                              </m:r>
                              <m:r>
                                <a:rPr lang="en-US" altLang="zh-CN" b="1" i="1">
                                  <a:solidFill>
                                    <a:srgbClr val="FF0000"/>
                                  </a:solidFill>
                                  <a:latin typeface="Cambria Math"/>
                                  <a:ea typeface="Cambria Math"/>
                                </a:rPr>
                                <m:t>)</m:t>
                              </m:r>
                            </m:sup>
                          </m:sSup>
                        </m:den>
                      </m:f>
                    </m:oMath>
                  </m:oMathPara>
                </a14:m>
                <a:endParaRPr lang="en-US" altLang="zh-CN" dirty="0"/>
              </a:p>
              <a:p>
                <a:pPr marL="0" indent="0">
                  <a:buNone/>
                </a:pPr>
                <a:r>
                  <a:rPr lang="zh-CN" altLang="en-US" dirty="0"/>
                  <a:t>再从</a:t>
                </a:r>
                <a14:m>
                  <m:oMath xmlns:m="http://schemas.openxmlformats.org/officeDocument/2006/math">
                    <m:sSup>
                      <m:sSupPr>
                        <m:ctrlPr>
                          <a:rPr lang="en-US" altLang="zh-CN" i="1">
                            <a:latin typeface="Cambria Math" panose="02040503050406030204" pitchFamily="18" charset="0"/>
                            <a:ea typeface="Cambria Math"/>
                          </a:rPr>
                        </m:ctrlPr>
                      </m:sSupPr>
                      <m:e>
                        <m:r>
                          <a:rPr lang="en-US" altLang="zh-CN" i="1">
                            <a:latin typeface="Cambria Math"/>
                            <a:ea typeface="Cambria Math"/>
                          </a:rPr>
                          <m:t>𝑥</m:t>
                        </m:r>
                      </m:e>
                      <m:sup>
                        <m:d>
                          <m:dPr>
                            <m:ctrlPr>
                              <a:rPr lang="en-US" altLang="zh-CN" i="1">
                                <a:latin typeface="Cambria Math" panose="02040503050406030204" pitchFamily="18" charset="0"/>
                                <a:ea typeface="Cambria Math"/>
                              </a:rPr>
                            </m:ctrlPr>
                          </m:dPr>
                          <m:e>
                            <m:r>
                              <a:rPr lang="en-US" altLang="zh-CN" i="1">
                                <a:latin typeface="Cambria Math"/>
                                <a:ea typeface="Cambria Math"/>
                              </a:rPr>
                              <m:t>𝑘</m:t>
                            </m:r>
                            <m:r>
                              <a:rPr lang="en-US" altLang="zh-CN" i="1">
                                <a:latin typeface="Cambria Math"/>
                                <a:ea typeface="Cambria Math"/>
                              </a:rPr>
                              <m:t>+1</m:t>
                            </m:r>
                          </m:e>
                        </m:d>
                      </m:sup>
                    </m:sSup>
                    <m:r>
                      <a:rPr lang="zh-CN" altLang="en-US" i="1">
                        <a:latin typeface="Cambria Math"/>
                        <a:ea typeface="Cambria Math"/>
                      </a:rPr>
                      <m:t>出发</m:t>
                    </m:r>
                    <m:r>
                      <a:rPr lang="zh-CN" altLang="en-US" b="0" i="1" smtClean="0">
                        <a:latin typeface="Cambria Math"/>
                        <a:ea typeface="Cambria Math"/>
                      </a:rPr>
                      <m:t>，</m:t>
                    </m:r>
                    <m:r>
                      <a:rPr lang="zh-CN" altLang="en-US" i="1">
                        <a:latin typeface="Cambria Math"/>
                        <a:ea typeface="Cambria Math"/>
                      </a:rPr>
                      <m:t>沿方向</m:t>
                    </m:r>
                    <m:sSup>
                      <m:sSupPr>
                        <m:ctrlPr>
                          <a:rPr lang="en-US" altLang="zh-CN" i="1">
                            <a:latin typeface="Cambria Math" panose="02040503050406030204" pitchFamily="18" charset="0"/>
                          </a:rPr>
                        </m:ctrlPr>
                      </m:sSupPr>
                      <m:e>
                        <m:r>
                          <a:rPr lang="en-US" altLang="zh-CN" i="1">
                            <a:latin typeface="Cambria Math"/>
                          </a:rPr>
                          <m:t>𝑑</m:t>
                        </m:r>
                      </m:e>
                      <m:sup>
                        <m:r>
                          <a:rPr lang="en-US" altLang="zh-CN" i="1">
                            <a:latin typeface="Cambria Math"/>
                          </a:rPr>
                          <m:t>(</m:t>
                        </m:r>
                        <m:r>
                          <a:rPr lang="en-US" altLang="zh-CN" i="1">
                            <a:latin typeface="Cambria Math"/>
                          </a:rPr>
                          <m:t>𝑘</m:t>
                        </m:r>
                        <m:r>
                          <a:rPr lang="en-US" altLang="zh-CN" i="1">
                            <a:latin typeface="Cambria Math"/>
                          </a:rPr>
                          <m:t>+1)</m:t>
                        </m:r>
                      </m:sup>
                    </m:sSup>
                  </m:oMath>
                </a14:m>
                <a:r>
                  <a:rPr lang="zh-CN" altLang="en-US" dirty="0"/>
                  <a:t>搜索。</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043" t="-2101" r="-58" b="-1261"/>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上溢与下溢</a:t>
            </a:r>
          </a:p>
        </p:txBody>
      </p:sp>
      <mc:AlternateContent xmlns:mc="http://schemas.openxmlformats.org/markup-compatibility/2006" xmlns:a14="http://schemas.microsoft.com/office/drawing/2010/main">
        <mc:Choice Requires="a14">
          <p:sp>
            <p:nvSpPr>
              <p:cNvPr id="3" name="内容占位符 2">
                <a:extLst/>
              </p:cNvPr>
              <p:cNvSpPr>
                <a:spLocks noGrp="1"/>
              </p:cNvSpPr>
              <p:nvPr>
                <p:ph idx="1"/>
              </p:nvPr>
            </p:nvSpPr>
            <p:spPr/>
            <p:txBody>
              <a:bodyPr/>
              <a:lstStyle/>
              <a:p>
                <a:pPr marL="0" indent="0">
                  <a:buNone/>
                </a:pPr>
                <a:r>
                  <a:rPr kumimoji="1" lang="en-US" altLang="zh-CN" dirty="0" err="1"/>
                  <a:t>eg.</a:t>
                </a:r>
                <a:r>
                  <a:rPr kumimoji="1" lang="zh-CN" altLang="en-US" dirty="0"/>
                  <a:t> </a:t>
                </a:r>
                <a14:m>
                  <m:oMath xmlns:m="http://schemas.openxmlformats.org/officeDocument/2006/math">
                    <m:r>
                      <m:rPr>
                        <m:sty m:val="p"/>
                      </m:rPr>
                      <a:rPr kumimoji="1" lang="en-US" altLang="zh-CN" i="1" dirty="0">
                        <a:latin typeface="Cambria Math" panose="02040503050406030204" pitchFamily="18" charset="0"/>
                      </a:rPr>
                      <m:t>softmax</m:t>
                    </m:r>
                    <m:sSub>
                      <m:sSubPr>
                        <m:ctrlPr>
                          <a:rPr kumimoji="1" lang="en-US" altLang="zh-CN" i="1" dirty="0" smtClean="0">
                            <a:latin typeface="Cambria Math" panose="02040503050406030204" pitchFamily="18" charset="0"/>
                          </a:rPr>
                        </m:ctrlPr>
                      </m:sSubPr>
                      <m:e>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𝑥</m:t>
                        </m:r>
                        <m:r>
                          <a:rPr kumimoji="1" lang="en-US" altLang="zh-CN" b="0" i="1" dirty="0" smtClean="0">
                            <a:latin typeface="Cambria Math" panose="02040503050406030204" pitchFamily="18" charset="0"/>
                          </a:rPr>
                          <m:t>)</m:t>
                        </m:r>
                      </m:e>
                      <m:sub>
                        <m:r>
                          <a:rPr kumimoji="1" lang="en-US" altLang="zh-CN" b="0" i="1" dirty="0" smtClean="0">
                            <a:latin typeface="Cambria Math" panose="02040503050406030204" pitchFamily="18" charset="0"/>
                          </a:rPr>
                          <m:t>𝑖</m:t>
                        </m:r>
                      </m:sub>
                    </m:sSub>
                    <m:r>
                      <a:rPr kumimoji="1" lang="en-US" altLang="zh-CN" b="0" i="1" dirty="0" smtClean="0">
                        <a:latin typeface="Cambria Math" panose="02040503050406030204" pitchFamily="18" charset="0"/>
                      </a:rPr>
                      <m:t>=</m:t>
                    </m:r>
                    <m:f>
                      <m:fPr>
                        <m:ctrlPr>
                          <a:rPr kumimoji="1" lang="en-US" altLang="zh-CN" b="0" i="1" dirty="0" smtClean="0">
                            <a:latin typeface="Cambria Math" panose="02040503050406030204" pitchFamily="18" charset="0"/>
                          </a:rPr>
                        </m:ctrlPr>
                      </m:fPr>
                      <m:num>
                        <m:r>
                          <m:rPr>
                            <m:sty m:val="p"/>
                          </m:rPr>
                          <a:rPr kumimoji="1" lang="en-US" altLang="zh-CN" b="0" i="0" dirty="0" smtClean="0">
                            <a:latin typeface="Cambria Math" panose="02040503050406030204" pitchFamily="18" charset="0"/>
                          </a:rPr>
                          <m:t>exp</m:t>
                        </m:r>
                        <m:r>
                          <a:rPr kumimoji="1" lang="en-US" altLang="zh-CN" b="0" i="1" dirty="0" smtClean="0">
                            <a:latin typeface="Cambria Math" panose="02040503050406030204" pitchFamily="18" charset="0"/>
                          </a:rPr>
                          <m:t>⁡(</m:t>
                        </m:r>
                        <m:sSub>
                          <m:sSubPr>
                            <m:ctrlPr>
                              <a:rPr kumimoji="1" lang="en-US" altLang="zh-CN" b="0" i="1" dirty="0" smtClean="0">
                                <a:latin typeface="Cambria Math" panose="02040503050406030204" pitchFamily="18" charset="0"/>
                              </a:rPr>
                            </m:ctrlPr>
                          </m:sSubPr>
                          <m:e>
                            <m:r>
                              <a:rPr kumimoji="1" lang="en-US" altLang="zh-CN" b="0" i="1" dirty="0" smtClean="0">
                                <a:latin typeface="Cambria Math" panose="02040503050406030204" pitchFamily="18" charset="0"/>
                              </a:rPr>
                              <m:t>𝑥</m:t>
                            </m:r>
                          </m:e>
                          <m:sub>
                            <m:r>
                              <a:rPr kumimoji="1" lang="en-US" altLang="zh-CN" b="0" i="1" dirty="0" smtClean="0">
                                <a:latin typeface="Cambria Math" panose="02040503050406030204" pitchFamily="18" charset="0"/>
                              </a:rPr>
                              <m:t>𝑖</m:t>
                            </m:r>
                          </m:sub>
                        </m:sSub>
                        <m:r>
                          <a:rPr kumimoji="1" lang="en-US" altLang="zh-CN" b="0" i="1" dirty="0" smtClean="0">
                            <a:latin typeface="Cambria Math" panose="02040503050406030204" pitchFamily="18" charset="0"/>
                          </a:rPr>
                          <m:t>)</m:t>
                        </m:r>
                      </m:num>
                      <m:den>
                        <m:nary>
                          <m:naryPr>
                            <m:chr m:val="∑"/>
                            <m:ctrlPr>
                              <a:rPr kumimoji="1" lang="en-US" altLang="zh-CN" b="0" i="1" dirty="0" smtClean="0">
                                <a:latin typeface="Cambria Math" panose="02040503050406030204" pitchFamily="18" charset="0"/>
                              </a:rPr>
                            </m:ctrlPr>
                          </m:naryPr>
                          <m:sub>
                            <m:r>
                              <m:rPr>
                                <m:brk m:alnAt="23"/>
                              </m:rPr>
                              <a:rPr kumimoji="1" lang="en-US" altLang="zh-CN" b="0" i="1" dirty="0" smtClean="0">
                                <a:latin typeface="Cambria Math" panose="02040503050406030204" pitchFamily="18" charset="0"/>
                              </a:rPr>
                              <m:t>𝑗</m:t>
                            </m:r>
                            <m:r>
                              <a:rPr kumimoji="1" lang="en-US" altLang="zh-CN" b="0" i="1" dirty="0" smtClean="0">
                                <a:latin typeface="Cambria Math" panose="02040503050406030204" pitchFamily="18" charset="0"/>
                              </a:rPr>
                              <m:t>=1</m:t>
                            </m:r>
                          </m:sub>
                          <m:sup>
                            <m:r>
                              <a:rPr kumimoji="1" lang="en-US" altLang="zh-CN" b="0" i="1" dirty="0" smtClean="0">
                                <a:latin typeface="Cambria Math" panose="02040503050406030204" pitchFamily="18" charset="0"/>
                              </a:rPr>
                              <m:t>𝑛</m:t>
                            </m:r>
                          </m:sup>
                          <m:e>
                            <m:r>
                              <m:rPr>
                                <m:sty m:val="p"/>
                              </m:rPr>
                              <a:rPr kumimoji="1" lang="en-US" altLang="zh-CN" b="0" i="0" dirty="0" smtClean="0">
                                <a:latin typeface="Cambria Math" panose="02040503050406030204" pitchFamily="18" charset="0"/>
                              </a:rPr>
                              <m:t>exp</m:t>
                            </m:r>
                            <m:r>
                              <a:rPr kumimoji="1" lang="en-US" altLang="zh-CN" b="0" i="1" dirty="0" smtClean="0">
                                <a:latin typeface="Cambria Math" panose="02040503050406030204" pitchFamily="18" charset="0"/>
                              </a:rPr>
                              <m:t>⁡(</m:t>
                            </m:r>
                            <m:sSub>
                              <m:sSubPr>
                                <m:ctrlPr>
                                  <a:rPr kumimoji="1" lang="en-US" altLang="zh-CN" b="0" i="1" dirty="0" smtClean="0">
                                    <a:latin typeface="Cambria Math" panose="02040503050406030204" pitchFamily="18" charset="0"/>
                                  </a:rPr>
                                </m:ctrlPr>
                              </m:sSubPr>
                              <m:e>
                                <m:r>
                                  <a:rPr kumimoji="1" lang="en-US" altLang="zh-CN" b="0" i="1" dirty="0" smtClean="0">
                                    <a:latin typeface="Cambria Math" panose="02040503050406030204" pitchFamily="18" charset="0"/>
                                  </a:rPr>
                                  <m:t>𝑥</m:t>
                                </m:r>
                              </m:e>
                              <m:sub>
                                <m:r>
                                  <a:rPr kumimoji="1" lang="en-US" altLang="zh-CN" b="0" i="1" dirty="0" smtClean="0">
                                    <a:latin typeface="Cambria Math" panose="02040503050406030204" pitchFamily="18" charset="0"/>
                                  </a:rPr>
                                  <m:t>𝑗</m:t>
                                </m:r>
                              </m:sub>
                            </m:sSub>
                            <m:r>
                              <a:rPr kumimoji="1" lang="en-US" altLang="zh-CN" b="0" i="1" dirty="0" smtClean="0">
                                <a:latin typeface="Cambria Math" panose="02040503050406030204" pitchFamily="18" charset="0"/>
                              </a:rPr>
                              <m:t>)</m:t>
                            </m:r>
                          </m:e>
                        </m:nary>
                      </m:den>
                    </m:f>
                  </m:oMath>
                </a14:m>
                <a:endParaRPr kumimoji="1" lang="en-US" altLang="zh-CN" dirty="0"/>
              </a:p>
              <a:p>
                <a:pPr marL="0" indent="0">
                  <a:buNone/>
                </a:pPr>
                <a:endParaRPr kumimoji="1" lang="en-US" altLang="zh-CN" dirty="0"/>
              </a:p>
              <a:p>
                <a:pPr marL="0" indent="0">
                  <a:buNone/>
                </a:pPr>
                <a:r>
                  <a:rPr kumimoji="1" lang="zh-CN" altLang="en-US" dirty="0"/>
                  <a:t>当</a:t>
                </a:r>
                <a:r>
                  <a:rPr kumimoji="1" lang="en-US" altLang="zh-CN" dirty="0"/>
                  <a:t>c</a:t>
                </a:r>
                <a:r>
                  <a:rPr kumimoji="1" lang="zh-CN" altLang="en-US" dirty="0"/>
                  <a:t>是很小的负数，</a:t>
                </a:r>
                <a:r>
                  <a:rPr kumimoji="1" lang="en-US" altLang="zh-CN" dirty="0" err="1"/>
                  <a:t>exp</a:t>
                </a:r>
                <a:r>
                  <a:rPr kumimoji="1" lang="en-US" altLang="zh-CN" dirty="0"/>
                  <a:t>(c)</a:t>
                </a:r>
                <a:r>
                  <a:rPr kumimoji="1" lang="zh-CN" altLang="en-US" dirty="0"/>
                  <a:t>就会下溢，这意味着</a:t>
                </a:r>
                <a:r>
                  <a:rPr kumimoji="1" lang="en-US" altLang="zh-CN" dirty="0" err="1"/>
                  <a:t>softmax</a:t>
                </a:r>
                <a:r>
                  <a:rPr kumimoji="1" lang="zh-CN" altLang="en-US" dirty="0"/>
                  <a:t>函数的分母会变成</a:t>
                </a:r>
                <a:r>
                  <a:rPr kumimoji="1" lang="en-US" altLang="zh-CN" dirty="0"/>
                  <a:t>0</a:t>
                </a:r>
                <a:r>
                  <a:rPr kumimoji="1" lang="zh-CN" altLang="en-US" dirty="0"/>
                  <a:t>；当</a:t>
                </a:r>
                <a:r>
                  <a:rPr kumimoji="1" lang="en-US" altLang="zh-CN" dirty="0"/>
                  <a:t>c</a:t>
                </a:r>
                <a:r>
                  <a:rPr kumimoji="1" lang="zh-CN" altLang="en-US" dirty="0"/>
                  <a:t>是非常大的正数时，</a:t>
                </a:r>
                <a:r>
                  <a:rPr kumimoji="1" lang="en-US" altLang="zh-CN" dirty="0" err="1"/>
                  <a:t>exp</a:t>
                </a:r>
                <a:r>
                  <a:rPr kumimoji="1" lang="en-US" altLang="zh-CN" dirty="0"/>
                  <a:t>(c)</a:t>
                </a:r>
                <a:r>
                  <a:rPr kumimoji="1" lang="zh-CN" altLang="en-US" dirty="0"/>
                  <a:t>的上溢再次导致整个表达式未定义。</a:t>
                </a:r>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086" t="-3801"/>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二阶优化方法</a:t>
            </a:r>
          </a:p>
        </p:txBody>
      </p:sp>
      <mc:AlternateContent xmlns:mc="http://schemas.openxmlformats.org/markup-compatibility/2006" xmlns:a14="http://schemas.microsoft.com/office/drawing/2010/main">
        <mc:Choice Requires="a14">
          <p:sp>
            <p:nvSpPr>
              <p:cNvPr id="3" name="内容占位符 2">
                <a:extLst/>
              </p:cNvPr>
              <p:cNvSpPr>
                <a:spLocks noGrp="1"/>
              </p:cNvSpPr>
              <p:nvPr>
                <p:ph idx="1"/>
              </p:nvPr>
            </p:nvSpPr>
            <p:spPr>
              <a:xfrm>
                <a:off x="838200" y="1825625"/>
                <a:ext cx="10928684" cy="4351338"/>
              </a:xfrm>
            </p:spPr>
            <p:txBody>
              <a:bodyPr>
                <a:normAutofit/>
              </a:bodyPr>
              <a:lstStyle/>
              <a:p>
                <a:r>
                  <a:rPr kumimoji="1" lang="zh-CN" altLang="en-US" dirty="0"/>
                  <a:t>共轭方向组是互为线性无关的。对于二次正定函数，自变量</a:t>
                </a:r>
                <a14:m>
                  <m:oMath xmlns:m="http://schemas.openxmlformats.org/officeDocument/2006/math">
                    <m:r>
                      <a:rPr kumimoji="1" lang="en-US" altLang="zh-CN" b="0" i="1" dirty="0" smtClean="0">
                        <a:latin typeface="Cambria Math" panose="02040503050406030204" pitchFamily="18" charset="0"/>
                      </a:rPr>
                      <m:t>𝑥</m:t>
                    </m:r>
                    <m:r>
                      <a:rPr kumimoji="1" lang="en-US" altLang="zh-CN" b="0" i="1" dirty="0" smtClean="0">
                        <a:latin typeface="Cambria Math" panose="02040503050406030204" pitchFamily="18" charset="0"/>
                        <a:ea typeface="Cambria Math" panose="02040503050406030204" pitchFamily="18" charset="0"/>
                      </a:rPr>
                      <m:t>𝜖</m:t>
                    </m:r>
                    <m:sSup>
                      <m:sSupPr>
                        <m:ctrlPr>
                          <a:rPr kumimoji="1" lang="en-US" altLang="zh-CN" b="0" i="1" dirty="0" smtClean="0">
                            <a:latin typeface="Cambria Math" panose="02040503050406030204" pitchFamily="18" charset="0"/>
                            <a:ea typeface="Cambria Math" panose="02040503050406030204" pitchFamily="18" charset="0"/>
                          </a:rPr>
                        </m:ctrlPr>
                      </m:sSupPr>
                      <m:e>
                        <m:r>
                          <a:rPr kumimoji="1" lang="en-US" altLang="zh-CN" b="0" i="1" dirty="0" smtClean="0">
                            <a:latin typeface="Cambria Math" panose="02040503050406030204" pitchFamily="18" charset="0"/>
                            <a:ea typeface="Cambria Math" panose="02040503050406030204" pitchFamily="18" charset="0"/>
                          </a:rPr>
                          <m:t>𝑅</m:t>
                        </m:r>
                      </m:e>
                      <m:sup>
                        <m:r>
                          <a:rPr kumimoji="1" lang="en-US" altLang="zh-CN" b="0" i="1" dirty="0" smtClean="0">
                            <a:latin typeface="Cambria Math" panose="02040503050406030204" pitchFamily="18" charset="0"/>
                            <a:ea typeface="Cambria Math" panose="02040503050406030204" pitchFamily="18" charset="0"/>
                          </a:rPr>
                          <m:t>𝑛</m:t>
                        </m:r>
                      </m:sup>
                    </m:sSup>
                    <m:r>
                      <a:rPr kumimoji="1" lang="en-US" altLang="zh-CN" b="0" i="1" dirty="0" smtClean="0">
                        <a:latin typeface="Cambria Math" panose="02040503050406030204" pitchFamily="18" charset="0"/>
                        <a:ea typeface="Cambria Math" panose="02040503050406030204" pitchFamily="18" charset="0"/>
                      </a:rPr>
                      <m:t>,</m:t>
                    </m:r>
                  </m:oMath>
                </a14:m>
                <a:r>
                  <a:rPr kumimoji="1" lang="zh-CN" altLang="en-US" dirty="0"/>
                  <a:t> 共轭梯度法可以在迭代</a:t>
                </a:r>
                <a:r>
                  <a:rPr kumimoji="1" lang="en-US" altLang="zh-CN" dirty="0"/>
                  <a:t>n</a:t>
                </a:r>
                <a:r>
                  <a:rPr kumimoji="1" lang="zh-CN" altLang="en-US" dirty="0"/>
                  <a:t>次后达到全局最小点，即每次迭代时共轭梯度法会使得当前的值在当前的共轭方向上达到最优，这种性质简称</a:t>
                </a:r>
                <a:r>
                  <a:rPr kumimoji="1" lang="en-US" altLang="zh-CN" dirty="0"/>
                  <a:t>n</a:t>
                </a:r>
                <a:r>
                  <a:rPr kumimoji="1" lang="zh-CN" altLang="en-US" dirty="0"/>
                  <a:t>次终止性。</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10928684" cy="4351338"/>
              </a:xfrm>
              <a:blipFill rotWithShape="1">
                <a:blip r:embed="rId2"/>
                <a:stretch>
                  <a:fillRect l="-928" t="-2632" r="-1044"/>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1838827" y="3619500"/>
            <a:ext cx="3124200" cy="2692400"/>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957" y="3619500"/>
            <a:ext cx="3241996" cy="2712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连接符 7"/>
          <p:cNvCxnSpPr/>
          <p:nvPr/>
        </p:nvCxnSpPr>
        <p:spPr>
          <a:xfrm>
            <a:off x="8201992" y="4494925"/>
            <a:ext cx="325925" cy="3259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8482650" y="4781756"/>
            <a:ext cx="90534" cy="781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a:off x="8156725" y="4455831"/>
            <a:ext cx="90534" cy="781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7"/>
          <p:cNvCxnSpPr/>
          <p:nvPr/>
        </p:nvCxnSpPr>
        <p:spPr>
          <a:xfrm flipV="1">
            <a:off x="8190637" y="4206615"/>
            <a:ext cx="292013" cy="2883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437383" y="4163131"/>
            <a:ext cx="90534" cy="781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一阶优化方法</a:t>
            </a:r>
          </a:p>
        </p:txBody>
      </p:sp>
      <p:sp>
        <p:nvSpPr>
          <p:cNvPr id="3" name="内容占位符 2"/>
          <p:cNvSpPr>
            <a:spLocks noGrp="1"/>
          </p:cNvSpPr>
          <p:nvPr>
            <p:ph idx="1"/>
          </p:nvPr>
        </p:nvSpPr>
        <p:spPr/>
        <p:txBody>
          <a:bodyPr/>
          <a:lstStyle/>
          <a:p>
            <a:r>
              <a:rPr kumimoji="1" lang="zh-CN" altLang="en-US" dirty="0"/>
              <a:t>基本算法（非自适应学习率算法）</a:t>
            </a:r>
            <a:endParaRPr kumimoji="1" lang="en-US" altLang="zh-CN" dirty="0"/>
          </a:p>
          <a:p>
            <a:pPr marL="0" indent="0">
              <a:buNone/>
            </a:pPr>
            <a:r>
              <a:rPr kumimoji="1" lang="en-US" altLang="zh-CN" dirty="0"/>
              <a:t>	</a:t>
            </a:r>
            <a:r>
              <a:rPr kumimoji="1" lang="en-US" altLang="zh-CN" b="1" dirty="0">
                <a:solidFill>
                  <a:srgbClr val="FF0000"/>
                </a:solidFill>
              </a:rPr>
              <a:t>SGD</a:t>
            </a:r>
            <a:r>
              <a:rPr kumimoji="1" lang="zh-CN" altLang="en-US" b="1" dirty="0">
                <a:solidFill>
                  <a:srgbClr val="FF0000"/>
                </a:solidFill>
              </a:rPr>
              <a:t>、动量、</a:t>
            </a:r>
            <a:r>
              <a:rPr kumimoji="1" lang="en-US" altLang="zh-CN" b="1" dirty="0" err="1">
                <a:solidFill>
                  <a:srgbClr val="FF0000"/>
                </a:solidFill>
              </a:rPr>
              <a:t>Nesterov</a:t>
            </a:r>
            <a:r>
              <a:rPr kumimoji="1" lang="zh-CN" altLang="en-US" b="1" dirty="0">
                <a:solidFill>
                  <a:srgbClr val="FF0000"/>
                </a:solidFill>
              </a:rPr>
              <a:t> 动量</a:t>
            </a:r>
            <a:endParaRPr kumimoji="1" lang="en-US" altLang="zh-CN" dirty="0"/>
          </a:p>
          <a:p>
            <a:r>
              <a:rPr kumimoji="1" lang="zh-CN" altLang="en-US" dirty="0"/>
              <a:t>自适应学习率算法</a:t>
            </a:r>
            <a:endParaRPr kumimoji="1" lang="en-US" altLang="zh-CN" dirty="0"/>
          </a:p>
          <a:p>
            <a:pPr marL="0" indent="0">
              <a:buNone/>
            </a:pPr>
            <a:r>
              <a:rPr kumimoji="1" lang="en-US" altLang="zh-CN" dirty="0"/>
              <a:t>	</a:t>
            </a:r>
            <a:r>
              <a:rPr kumimoji="1" lang="en-US" altLang="zh-CN" b="1" dirty="0" err="1">
                <a:solidFill>
                  <a:srgbClr val="FF0000"/>
                </a:solidFill>
              </a:rPr>
              <a:t>AdaGrad</a:t>
            </a:r>
            <a:r>
              <a:rPr kumimoji="1" lang="zh-CN" altLang="en-US" b="1" dirty="0">
                <a:solidFill>
                  <a:srgbClr val="FF0000"/>
                </a:solidFill>
              </a:rPr>
              <a:t>、</a:t>
            </a:r>
            <a:r>
              <a:rPr kumimoji="1" lang="en-US" altLang="zh-CN" b="1" dirty="0" err="1">
                <a:solidFill>
                  <a:srgbClr val="FF0000"/>
                </a:solidFill>
              </a:rPr>
              <a:t>RMSProp</a:t>
            </a:r>
            <a:r>
              <a:rPr kumimoji="1" lang="zh-CN" altLang="en-US" b="1" dirty="0">
                <a:solidFill>
                  <a:srgbClr val="FF0000"/>
                </a:solidFill>
              </a:rPr>
              <a:t>、</a:t>
            </a:r>
            <a:r>
              <a:rPr kumimoji="1" lang="en-US" altLang="zh-CN" b="1" dirty="0">
                <a:solidFill>
                  <a:srgbClr val="FF0000"/>
                </a:solidFill>
              </a:rPr>
              <a:t>Adam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SGD</a:t>
            </a:r>
            <a:endParaRPr kumimoji="1" lang="zh-CN" altLang="en-US" dirty="0"/>
          </a:p>
        </p:txBody>
      </p:sp>
      <p:sp>
        <p:nvSpPr>
          <p:cNvPr id="3" name="内容占位符 2"/>
          <p:cNvSpPr>
            <a:spLocks noGrp="1"/>
          </p:cNvSpPr>
          <p:nvPr>
            <p:ph idx="1"/>
          </p:nvPr>
        </p:nvSpPr>
        <p:spPr/>
        <p:txBody>
          <a:bodyPr/>
          <a:lstStyle/>
          <a:p>
            <a:pPr marL="0" indent="0">
              <a:buNone/>
            </a:pPr>
            <a:r>
              <a:rPr kumimoji="1" lang="zh-CN" altLang="en-US" dirty="0"/>
              <a:t>        每轮迭代抽取</a:t>
            </a:r>
            <a:r>
              <a:rPr kumimoji="1" lang="en-US" altLang="zh-CN" dirty="0"/>
              <a:t>m</a:t>
            </a:r>
            <a:r>
              <a:rPr kumimoji="1" lang="zh-CN" altLang="en-US" dirty="0"/>
              <a:t>个独立同分布的样本，计算它们的梯度，并按照每个参数的负梯度方向更新。</a:t>
            </a:r>
          </a:p>
        </p:txBody>
      </p:sp>
      <p:pic>
        <p:nvPicPr>
          <p:cNvPr id="5" name="图片 4"/>
          <p:cNvPicPr>
            <a:picLocks noChangeAspect="1"/>
          </p:cNvPicPr>
          <p:nvPr/>
        </p:nvPicPr>
        <p:blipFill>
          <a:blip r:embed="rId2"/>
          <a:stretch>
            <a:fillRect/>
          </a:stretch>
        </p:blipFill>
        <p:spPr>
          <a:xfrm>
            <a:off x="1490372" y="2803539"/>
            <a:ext cx="9211255" cy="362867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SGD</a:t>
            </a:r>
            <a:endParaRPr kumimoji="1" lang="zh-CN" altLang="en-US" dirty="0"/>
          </a:p>
        </p:txBody>
      </p:sp>
      <mc:AlternateContent xmlns:mc="http://schemas.openxmlformats.org/markup-compatibility/2006" xmlns:a14="http://schemas.microsoft.com/office/drawing/2010/main">
        <mc:Choice Requires="a14">
          <p:sp>
            <p:nvSpPr>
              <p:cNvPr id="3" name="内容占位符 2">
                <a:extLst/>
              </p:cNvPr>
              <p:cNvSpPr>
                <a:spLocks noGrp="1"/>
              </p:cNvSpPr>
              <p:nvPr>
                <p:ph idx="1"/>
              </p:nvPr>
            </p:nvSpPr>
            <p:spPr/>
            <p:txBody>
              <a:bodyPr/>
              <a:lstStyle/>
              <a:p>
                <a:r>
                  <a:rPr kumimoji="1" lang="zh-CN" altLang="en-US" dirty="0"/>
                  <a:t>线性衰减学习率</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pPr marL="0" indent="0">
                  <a:buNone/>
                </a:pPr>
                <a:r>
                  <a:rPr kumimoji="1" lang="zh-CN" altLang="en-US" dirty="0"/>
                  <a:t>比如：</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smtClean="0">
                            <a:latin typeface="Cambria Math" panose="02040503050406030204" pitchFamily="18" charset="0"/>
                            <a:ea typeface="Cambria Math" panose="02040503050406030204" pitchFamily="18" charset="0"/>
                          </a:rPr>
                          <m:t>𝜖</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=1</m:t>
                    </m:r>
                    <m:r>
                      <a:rPr kumimoji="1" lang="zh-CN" altLang="en-US" b="0" i="1" smtClean="0">
                        <a:latin typeface="Cambria Math" panose="02040503050406030204" pitchFamily="18" charset="0"/>
                      </a:rPr>
                      <m:t>，</m:t>
                    </m:r>
                    <m:r>
                      <a:rPr kumimoji="1" lang="zh-CN" altLang="en-US" b="0" i="1" smtClean="0">
                        <a:latin typeface="Cambria Math" panose="02040503050406030204" pitchFamily="18" charset="0"/>
                      </a:rPr>
                      <m:t>𝜏</m:t>
                    </m:r>
                    <m:r>
                      <a:rPr kumimoji="1" lang="en-US" altLang="zh-CN" b="0" i="1" smtClean="0">
                        <a:latin typeface="Cambria Math" panose="02040503050406030204" pitchFamily="18" charset="0"/>
                      </a:rPr>
                      <m:t>=10</m:t>
                    </m:r>
                    <m:r>
                      <a:rPr kumimoji="1" lang="zh-CN" altLang="en-US"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𝜖</m:t>
                        </m:r>
                      </m:e>
                      <m:sub>
                        <m:r>
                          <a:rPr kumimoji="1" lang="en-US" altLang="zh-CN" i="1" smtClean="0">
                            <a:latin typeface="Cambria Math" panose="02040503050406030204" pitchFamily="18" charset="0"/>
                          </a:rPr>
                          <m:t>𝜏</m:t>
                        </m:r>
                      </m:sub>
                    </m:sSub>
                    <m:r>
                      <a:rPr kumimoji="1" lang="en-US" altLang="zh-CN" i="1">
                        <a:latin typeface="Cambria Math" panose="02040503050406030204" pitchFamily="18" charset="0"/>
                      </a:rPr>
                      <m:t>=</m:t>
                    </m:r>
                    <m:r>
                      <a:rPr kumimoji="1" lang="en-US" altLang="zh-CN" b="0" i="1" smtClean="0">
                        <a:latin typeface="Cambria Math" panose="02040503050406030204" pitchFamily="18" charset="0"/>
                      </a:rPr>
                      <m:t>0</m:t>
                    </m:r>
                  </m:oMath>
                </a14:m>
                <a:r>
                  <a:rPr kumimoji="1" lang="zh-CN" altLang="en-US" dirty="0"/>
                  <a:t>。那么每步迭代的学习率</a:t>
                </a:r>
                <a14:m>
                  <m:oMath xmlns:m="http://schemas.openxmlformats.org/officeDocument/2006/math">
                    <m:r>
                      <a:rPr kumimoji="1" lang="zh-CN" altLang="en-US" i="1" smtClean="0">
                        <a:latin typeface="Cambria Math" panose="02040503050406030204" pitchFamily="18" charset="0"/>
                      </a:rPr>
                      <m:t>𝜖</m:t>
                    </m:r>
                  </m:oMath>
                </a14:m>
                <a:r>
                  <a:rPr kumimoji="1" lang="zh-CN" altLang="en-US" dirty="0"/>
                  <a:t>分别为：</a:t>
                </a:r>
                <a:r>
                  <a:rPr kumimoji="1" lang="en-US" altLang="zh-CN" dirty="0"/>
                  <a:t>0.9</a:t>
                </a:r>
                <a:r>
                  <a:rPr kumimoji="1" lang="zh-CN" altLang="en-US" dirty="0"/>
                  <a:t>，</a:t>
                </a:r>
                <a:r>
                  <a:rPr kumimoji="1" lang="en-US" altLang="zh-CN" dirty="0"/>
                  <a:t>0.8</a:t>
                </a:r>
                <a:r>
                  <a:rPr kumimoji="1" lang="zh-CN" altLang="en-US" dirty="0"/>
                  <a:t>，</a:t>
                </a:r>
                <a:r>
                  <a:rPr kumimoji="1" lang="en-US" altLang="zh-CN" dirty="0"/>
                  <a:t>0.7……,0.</a:t>
                </a:r>
              </a:p>
              <a:p>
                <a:pPr marL="0" indent="0">
                  <a:buNone/>
                </a:pPr>
                <a:r>
                  <a:rPr kumimoji="1" lang="zh-CN" altLang="en-US" dirty="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086" t="-2632" r="-724"/>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865632" y="2466653"/>
            <a:ext cx="10460736" cy="128924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动量</a:t>
            </a:r>
          </a:p>
        </p:txBody>
      </p:sp>
      <p:sp>
        <p:nvSpPr>
          <p:cNvPr id="3" name="内容占位符 2"/>
          <p:cNvSpPr>
            <a:spLocks noGrp="1"/>
          </p:cNvSpPr>
          <p:nvPr>
            <p:ph idx="1"/>
          </p:nvPr>
        </p:nvSpPr>
        <p:spPr/>
        <p:txBody>
          <a:bodyPr>
            <a:normAutofit/>
          </a:bodyPr>
          <a:lstStyle/>
          <a:p>
            <a:pPr marL="0" indent="0">
              <a:buNone/>
            </a:pPr>
            <a:r>
              <a:rPr kumimoji="1" lang="en-US" altLang="zh-CN" dirty="0"/>
              <a:t>       </a:t>
            </a:r>
            <a:r>
              <a:rPr kumimoji="1" lang="zh-CN" altLang="en-US" dirty="0"/>
              <a:t>把随机梯度下降法想象成球从山坡到山谷的过程，那么使用</a:t>
            </a:r>
            <a:r>
              <a:rPr kumimoji="1" lang="en-US" altLang="zh-CN" dirty="0"/>
              <a:t>SGD</a:t>
            </a:r>
            <a:r>
              <a:rPr kumimoji="1" lang="zh-CN" altLang="en-US" dirty="0"/>
              <a:t>方法的球是这样移动的：从山坡开始，计算当前点的梯度，沿着梯度最大的反方向走一段路停下</a:t>
            </a:r>
            <a:r>
              <a:rPr kumimoji="1" lang="zh-CN" dirty="0"/>
              <a:t>来，再</a:t>
            </a:r>
            <a:r>
              <a:rPr kumimoji="1" lang="zh-CN" altLang="en-US" dirty="0"/>
              <a:t>在当前点计算梯度最大的方向，沿着这个梯度负方向走一段路，再停下。每走一步都要停下来，直到走到山谷。而一个真正的小球要比这聪明多了，从山坡向下滚动的时候，小球带有一定的初速度，在当前初速度下继续加速下降，小球会越滚越快，更快的奔向谷底，动量法就是模拟这一过程来加速神经网络的优化的。</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动量</a:t>
            </a:r>
          </a:p>
        </p:txBody>
      </p:sp>
      <p:pic>
        <p:nvPicPr>
          <p:cNvPr id="1026" name="Picture 2" descr="这里写图片描述"/>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9500" y="1981994"/>
            <a:ext cx="10033000" cy="4038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动量</a:t>
            </a:r>
          </a:p>
        </p:txBody>
      </p:sp>
      <p:pic>
        <p:nvPicPr>
          <p:cNvPr id="4" name="内容占位符 3"/>
          <p:cNvPicPr>
            <a:picLocks noGrp="1" noChangeAspect="1"/>
          </p:cNvPicPr>
          <p:nvPr>
            <p:ph idx="1"/>
          </p:nvPr>
        </p:nvPicPr>
        <p:blipFill>
          <a:blip r:embed="rId2"/>
          <a:stretch>
            <a:fillRect/>
          </a:stretch>
        </p:blipFill>
        <p:spPr>
          <a:xfrm>
            <a:off x="838200" y="1967082"/>
            <a:ext cx="10515600" cy="406842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动量</a:t>
            </a:r>
          </a:p>
        </p:txBody>
      </p:sp>
      <mc:AlternateContent xmlns:mc="http://schemas.openxmlformats.org/markup-compatibility/2006" xmlns:a14="http://schemas.microsoft.com/office/drawing/2010/main">
        <mc:Choice Requires="a14">
          <p:sp>
            <p:nvSpPr>
              <p:cNvPr id="3" name="内容占位符 2">
                <a:extLst/>
              </p:cNvPr>
              <p:cNvSpPr>
                <a:spLocks noGrp="1"/>
              </p:cNvSpPr>
              <p:nvPr>
                <p:ph idx="1"/>
              </p:nvPr>
            </p:nvSpPr>
            <p:spPr/>
            <p:txBody>
              <a:bodyPr/>
              <a:lstStyle/>
              <a:p>
                <a:r>
                  <a:rPr kumimoji="1" lang="zh-CN" altLang="en-US" dirty="0"/>
                  <a:t>指数加权平均</a:t>
                </a:r>
                <a:endParaRPr kumimoji="1" lang="en-US" altLang="zh-CN" dirty="0"/>
              </a:p>
              <a:p>
                <a:pPr marL="0" indent="0">
                  <a:buNone/>
                </a:pPr>
                <a:endParaRPr kumimoji="1" lang="en-US" altLang="zh-CN" dirty="0"/>
              </a:p>
              <a:p>
                <a:pPr marL="0" indent="0">
                  <a:buNone/>
                </a:pPr>
                <a:endParaRPr kumimoji="1" lang="en-US" altLang="zh-CN"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𝑣</m:t>
                          </m:r>
                        </m:e>
                        <m:sup>
                          <m:r>
                            <a:rPr kumimoji="1" lang="en-US" altLang="zh-CN" b="0" i="1" smtClean="0">
                              <a:latin typeface="Cambria Math" panose="02040503050406030204" pitchFamily="18" charset="0"/>
                            </a:rPr>
                            <m:t>0</m:t>
                          </m:r>
                        </m:sup>
                      </m:sSup>
                      <m:r>
                        <a:rPr kumimoji="1" lang="en-US" altLang="zh-CN" b="0" i="1" smtClean="0">
                          <a:latin typeface="Cambria Math" panose="02040503050406030204" pitchFamily="18" charset="0"/>
                        </a:rPr>
                        <m:t>=0</m:t>
                      </m:r>
                    </m:oMath>
                  </m:oMathPara>
                </a14:m>
                <a:endParaRPr kumimoji="1" lang="en-US" altLang="zh-CN"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𝑣</m:t>
                          </m:r>
                        </m:e>
                        <m:sup>
                          <m:r>
                            <a:rPr kumimoji="1" lang="en-US" altLang="zh-CN" b="0" i="1" smtClean="0">
                              <a:latin typeface="Cambria Math" panose="02040503050406030204" pitchFamily="18" charset="0"/>
                            </a:rPr>
                            <m:t>1</m:t>
                          </m:r>
                        </m:sup>
                      </m:sSup>
                      <m:r>
                        <a:rPr kumimoji="1" lang="en-US" altLang="zh-CN" i="1">
                          <a:latin typeface="Cambria Math" panose="02040503050406030204" pitchFamily="18" charset="0"/>
                        </a:rPr>
                        <m:t>=</m:t>
                      </m:r>
                      <m:r>
                        <a:rPr kumimoji="1" lang="en-US" altLang="zh-CN" i="1" smtClean="0">
                          <a:latin typeface="Cambria Math" panose="02040503050406030204" pitchFamily="18" charset="0"/>
                          <a:ea typeface="Cambria Math" panose="02040503050406030204" pitchFamily="18" charset="0"/>
                        </a:rPr>
                        <m:t>𝛼</m:t>
                      </m:r>
                      <m:sSup>
                        <m:sSupPr>
                          <m:ctrlPr>
                            <a:rPr kumimoji="1" lang="en-US" altLang="zh-CN"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𝑣</m:t>
                          </m:r>
                        </m:e>
                        <m:sup>
                          <m:r>
                            <a:rPr kumimoji="1" lang="en-US" altLang="zh-CN" b="0" i="1" smtClean="0">
                              <a:latin typeface="Cambria Math" panose="02040503050406030204" pitchFamily="18" charset="0"/>
                              <a:ea typeface="Cambria Math" panose="02040503050406030204" pitchFamily="18" charset="0"/>
                            </a:rPr>
                            <m:t>0</m:t>
                          </m:r>
                        </m:sup>
                      </m:sSup>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𝜖</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𝑔</m:t>
                          </m:r>
                        </m:e>
                        <m:sup>
                          <m:r>
                            <a:rPr kumimoji="1" lang="en-US" altLang="zh-CN" b="0" i="1" smtClean="0">
                              <a:latin typeface="Cambria Math" panose="02040503050406030204" pitchFamily="18" charset="0"/>
                              <a:ea typeface="Cambria Math" panose="02040503050406030204" pitchFamily="18" charset="0"/>
                            </a:rPr>
                            <m:t>0</m:t>
                          </m:r>
                        </m:sup>
                      </m:sSup>
                    </m:oMath>
                  </m:oMathPara>
                </a14:m>
                <a:endParaRPr kumimoji="1" lang="en-US" altLang="zh-CN"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𝑣</m:t>
                          </m:r>
                        </m:e>
                        <m:sup>
                          <m:r>
                            <a:rPr kumimoji="1" lang="en-US" altLang="zh-CN" b="0" i="1" smtClean="0">
                              <a:latin typeface="Cambria Math" panose="02040503050406030204" pitchFamily="18" charset="0"/>
                            </a:rPr>
                            <m:t>2</m:t>
                          </m:r>
                        </m:sup>
                      </m:sSup>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𝛼</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𝑣</m:t>
                          </m:r>
                        </m:e>
                        <m:sup>
                          <m:r>
                            <a:rPr kumimoji="1" lang="en-US" altLang="zh-CN" b="0" i="1" smtClean="0">
                              <a:latin typeface="Cambria Math" panose="02040503050406030204" pitchFamily="18" charset="0"/>
                              <a:ea typeface="Cambria Math" panose="02040503050406030204" pitchFamily="18" charset="0"/>
                            </a:rPr>
                            <m:t>1</m:t>
                          </m:r>
                        </m:sup>
                      </m:s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𝜖</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𝑔</m:t>
                          </m:r>
                        </m:e>
                        <m:sup>
                          <m:r>
                            <a:rPr kumimoji="1" lang="en-US" altLang="zh-CN" b="0" i="1" smtClean="0">
                              <a:latin typeface="Cambria Math" panose="02040503050406030204" pitchFamily="18" charset="0"/>
                              <a:ea typeface="Cambria Math" panose="02040503050406030204" pitchFamily="18" charset="0"/>
                            </a:rPr>
                            <m:t>1</m:t>
                          </m:r>
                        </m:sup>
                      </m:sSup>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𝛼</m:t>
                          </m:r>
                        </m:e>
                        <m:sup>
                          <m:r>
                            <a:rPr kumimoji="1" lang="en-US" altLang="zh-CN" b="0" i="1" smtClean="0">
                              <a:latin typeface="Cambria Math" panose="02040503050406030204" pitchFamily="18" charset="0"/>
                              <a:ea typeface="Cambria Math" panose="02040503050406030204" pitchFamily="18" charset="0"/>
                            </a:rPr>
                            <m:t>2</m:t>
                          </m:r>
                        </m:sup>
                      </m:sSup>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𝑣</m:t>
                          </m:r>
                        </m:e>
                        <m:sup>
                          <m:r>
                            <a:rPr kumimoji="1" lang="en-US" altLang="zh-CN" b="0" i="1" smtClean="0">
                              <a:latin typeface="Cambria Math" panose="02040503050406030204" pitchFamily="18" charset="0"/>
                              <a:ea typeface="Cambria Math" panose="02040503050406030204" pitchFamily="18" charset="0"/>
                            </a:rPr>
                            <m:t>0</m:t>
                          </m:r>
                        </m:sup>
                      </m:sSup>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𝛼𝜖</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𝑔</m:t>
                          </m:r>
                        </m:e>
                        <m:sup>
                          <m:r>
                            <a:rPr kumimoji="1" lang="en-US" altLang="zh-CN" b="0" i="1" smtClean="0">
                              <a:latin typeface="Cambria Math" panose="02040503050406030204" pitchFamily="18" charset="0"/>
                              <a:ea typeface="Cambria Math" panose="02040503050406030204" pitchFamily="18" charset="0"/>
                            </a:rPr>
                            <m:t>0</m:t>
                          </m:r>
                        </m:sup>
                      </m:sSup>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𝜖</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𝑔</m:t>
                          </m:r>
                        </m:e>
                        <m:sup>
                          <m:r>
                            <a:rPr kumimoji="1" lang="en-US" altLang="zh-CN" b="0" i="1" smtClean="0">
                              <a:latin typeface="Cambria Math" panose="02040503050406030204" pitchFamily="18" charset="0"/>
                              <a:ea typeface="Cambria Math" panose="02040503050406030204" pitchFamily="18" charset="0"/>
                            </a:rPr>
                            <m:t>1</m:t>
                          </m:r>
                        </m:sup>
                      </m:sSup>
                    </m:oMath>
                  </m:oMathPara>
                </a14:m>
                <a:endParaRPr kumimoji="1" lang="en-US" altLang="zh-CN" dirty="0"/>
              </a:p>
              <a:p>
                <a:pPr marL="0" indent="0">
                  <a:buNone/>
                </a:pPr>
                <a:r>
                  <a:rPr kumimoji="1" lang="en-US" altLang="zh-CN" dirty="0"/>
                  <a:t>……</a:t>
                </a:r>
              </a:p>
              <a:p>
                <a:pPr marL="0" indent="0">
                  <a:buNone/>
                </a:pPr>
                <a:r>
                  <a:rPr kumimoji="1" lang="zh-CN" altLang="en-US" dirty="0"/>
                  <a:t>根据设定的</a:t>
                </a:r>
                <a14:m>
                  <m:oMath xmlns:m="http://schemas.openxmlformats.org/officeDocument/2006/math">
                    <m:r>
                      <a:rPr kumimoji="1" lang="en-US" altLang="zh-CN" i="1">
                        <a:latin typeface="Cambria Math" panose="02040503050406030204" pitchFamily="18" charset="0"/>
                        <a:ea typeface="Cambria Math" panose="02040503050406030204" pitchFamily="18" charset="0"/>
                      </a:rPr>
                      <m:t>𝛼</m:t>
                    </m:r>
                  </m:oMath>
                </a14:m>
                <a:r>
                  <a:rPr kumimoji="1" lang="zh-CN" altLang="en-US" dirty="0"/>
                  <a:t>，保留了最近几轮迭代的信息，舍去了久远的信息。</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086" t="-2632"/>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3100324" y="2595626"/>
            <a:ext cx="2260600" cy="5207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动量</a:t>
            </a:r>
          </a:p>
        </p:txBody>
      </p:sp>
      <p:sp>
        <p:nvSpPr>
          <p:cNvPr id="3" name="内容占位符 2"/>
          <p:cNvSpPr>
            <a:spLocks noGrp="1"/>
          </p:cNvSpPr>
          <p:nvPr>
            <p:ph idx="1"/>
          </p:nvPr>
        </p:nvSpPr>
        <p:spPr/>
        <p:txBody>
          <a:bodyPr/>
          <a:lstStyle/>
          <a:p>
            <a:pPr marL="0" indent="0">
              <a:buNone/>
            </a:pPr>
            <a:r>
              <a:rPr kumimoji="1" lang="zh-CN" altLang="en-US" dirty="0"/>
              <a:t>动量可以修正梯度                                      动量可以加速梯度</a:t>
            </a:r>
            <a:endParaRPr kumimoji="1" lang="en-US" altLang="zh-CN" dirty="0"/>
          </a:p>
          <a:p>
            <a:pPr marL="0" indent="0">
              <a:buNone/>
            </a:pPr>
            <a:endParaRPr kumimoji="1" lang="zh-CN" altLang="en-US" dirty="0"/>
          </a:p>
        </p:txBody>
      </p:sp>
      <p:pic>
        <p:nvPicPr>
          <p:cNvPr id="4" name="图片 3"/>
          <p:cNvPicPr>
            <a:picLocks noChangeAspect="1"/>
          </p:cNvPicPr>
          <p:nvPr/>
        </p:nvPicPr>
        <p:blipFill>
          <a:blip r:embed="rId2"/>
          <a:stretch>
            <a:fillRect/>
          </a:stretch>
        </p:blipFill>
        <p:spPr>
          <a:xfrm>
            <a:off x="1085342" y="2695194"/>
            <a:ext cx="3230626" cy="3310002"/>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480" y="2695194"/>
            <a:ext cx="3974592" cy="3325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线连接符 6"/>
          <p:cNvCxnSpPr/>
          <p:nvPr/>
        </p:nvCxnSpPr>
        <p:spPr>
          <a:xfrm>
            <a:off x="8692896" y="3511296"/>
            <a:ext cx="451104" cy="6583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8631061" y="3433487"/>
            <a:ext cx="123669" cy="11687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t>
            </a:r>
            <a:endParaRPr kumimoji="1" lang="zh-CN" altLang="en-US" dirty="0"/>
          </a:p>
        </p:txBody>
      </p:sp>
      <p:sp>
        <p:nvSpPr>
          <p:cNvPr id="11" name="椭圆 10"/>
          <p:cNvSpPr/>
          <p:nvPr/>
        </p:nvSpPr>
        <p:spPr>
          <a:xfrm>
            <a:off x="8794779" y="3684702"/>
            <a:ext cx="123669" cy="11687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椭圆 11"/>
          <p:cNvSpPr/>
          <p:nvPr/>
        </p:nvSpPr>
        <p:spPr>
          <a:xfrm>
            <a:off x="9054287" y="4072561"/>
            <a:ext cx="123669" cy="11687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Nesterov</a:t>
            </a:r>
            <a:r>
              <a:rPr kumimoji="1" lang="zh-CN" altLang="en-US" dirty="0"/>
              <a:t> 动量</a:t>
            </a:r>
          </a:p>
        </p:txBody>
      </p:sp>
      <p:sp>
        <p:nvSpPr>
          <p:cNvPr id="3" name="内容占位符 2"/>
          <p:cNvSpPr>
            <a:spLocks noGrp="1"/>
          </p:cNvSpPr>
          <p:nvPr>
            <p:ph idx="1"/>
          </p:nvPr>
        </p:nvSpPr>
        <p:spPr/>
        <p:txBody>
          <a:bodyPr>
            <a:normAutofit/>
          </a:bodyPr>
          <a:lstStyle/>
          <a:p>
            <a:pPr marL="0" indent="0">
              <a:buNone/>
            </a:pPr>
            <a:r>
              <a:rPr kumimoji="1" lang="zh-CN" altLang="en-US" dirty="0"/>
              <a:t>这里将介绍一种更加“聪明”的滚动下山的方式。动量法每下降一步都是由前面下降方向的一个累积和当前点的梯度方向组合而成。既然每一步都要将两个梯度方向（历史梯度、当前梯度）做一个合并再下降，那为什么不先按照历史梯度往前走那么一小步，按照前面一小步位置的“超前梯度”来做梯度合并呢？如此一来，小球就可以先往前走一步，在靠前一点的位置看到梯度，然后按照那个位置再来修正这一步的梯度方向。如此一来，有了超前的眼光，小球就会更加“聪明” 。</a:t>
            </a:r>
            <a:endParaRPr kumimoji="1" lang="zh-CN" altLang="en-GB" dirty="0"/>
          </a:p>
          <a:p>
            <a:endParaRPr kumimoji="1" lang="zh-CN" alt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病态条件</a:t>
            </a:r>
          </a:p>
        </p:txBody>
      </p:sp>
      <mc:AlternateContent xmlns:mc="http://schemas.openxmlformats.org/markup-compatibility/2006" xmlns:a14="http://schemas.microsoft.com/office/drawing/2010/main">
        <mc:Choice Requires="a14">
          <p:sp>
            <p:nvSpPr>
              <p:cNvPr id="3" name="内容占位符 2">
                <a:extLst/>
              </p:cNvPr>
              <p:cNvSpPr>
                <a:spLocks noGrp="1"/>
              </p:cNvSpPr>
              <p:nvPr>
                <p:ph idx="1"/>
              </p:nvPr>
            </p:nvSpPr>
            <p:spPr/>
            <p:txBody>
              <a:bodyPr/>
              <a:lstStyle/>
              <a:p>
                <a:pPr marL="0" indent="0">
                  <a:buNone/>
                </a:pPr>
                <a:r>
                  <a:rPr kumimoji="1" lang="zh-CN" altLang="en-US" b="1" dirty="0">
                    <a:solidFill>
                      <a:srgbClr val="FF0000"/>
                    </a:solidFill>
                  </a:rPr>
                  <a:t>条件数</a:t>
                </a:r>
                <a:r>
                  <a:rPr kumimoji="1" lang="zh-CN" altLang="en-US" dirty="0"/>
                  <a:t>指的是函数相对于输入的微小变化而变化的快慢程度，如果条件数很大，则输入的小变化会导致结果剧烈的变化，而这种现象被称为是病态的，对应的矩阵是病态矩阵。</a:t>
                </a:r>
                <a:endParaRPr kumimoji="1" lang="en-US" altLang="zh-CN" dirty="0"/>
              </a:p>
              <a:p>
                <a:pPr marL="0" indent="0">
                  <a:buNone/>
                </a:pPr>
                <a:endParaRPr kumimoji="1" lang="en-US" altLang="zh-CN" dirty="0">
                  <a:latin typeface="Cambria Math" panose="02040503050406030204" pitchFamily="18" charset="0"/>
                </a:endParaRPr>
              </a:p>
              <a:p>
                <a:pPr marL="0" indent="0">
                  <a:buNone/>
                </a:pPr>
                <a:r>
                  <a:rPr kumimoji="1" lang="zh-CN" altLang="en-US" dirty="0">
                    <a:latin typeface="Cambria Math" panose="02040503050406030204" pitchFamily="18" charset="0"/>
                  </a:rPr>
                  <a:t>条件数：</a:t>
                </a:r>
                <a:r>
                  <a:rPr kumimoji="1" lang="zh-CN" altLang="en-US" i="1" dirty="0">
                    <a:latin typeface="Cambria Math" panose="02040503050406030204" pitchFamily="18" charset="0"/>
                  </a:rPr>
                  <a:t> </a:t>
                </a:r>
                <a14:m>
                  <m:oMath xmlns:m="http://schemas.openxmlformats.org/officeDocument/2006/math">
                    <m:r>
                      <a:rPr kumimoji="1" lang="en-US" altLang="zh-CN" b="0" i="1" smtClean="0">
                        <a:latin typeface="Cambria Math" panose="02040503050406030204" pitchFamily="18" charset="0"/>
                      </a:rPr>
                      <m:t>𝐼𝐶</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𝐴</m:t>
                        </m:r>
                      </m:e>
                    </m:d>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𝐴</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𝐴</m:t>
                        </m:r>
                      </m:e>
                      <m:sup>
                        <m:r>
                          <a:rPr kumimoji="1" lang="en-US" altLang="zh-CN" b="0" i="1" smtClean="0">
                            <a:latin typeface="Cambria Math" panose="02040503050406030204" pitchFamily="18" charset="0"/>
                          </a:rPr>
                          <m:t>−1</m:t>
                        </m:r>
                      </m:sup>
                    </m:sSup>
                    <m:r>
                      <a:rPr kumimoji="1" lang="en-US" altLang="zh-CN" b="0" i="1" smtClean="0">
                        <a:latin typeface="Cambria Math" panose="02040503050406030204" pitchFamily="18" charset="0"/>
                      </a:rPr>
                      <m:t>||</m:t>
                    </m:r>
                  </m:oMath>
                </a14:m>
                <a:endParaRPr kumimoji="1" lang="en-US" altLang="zh-CN" dirty="0"/>
              </a:p>
              <a:p>
                <a:pPr marL="0" indent="0">
                  <a:buNone/>
                </a:pPr>
                <a:r>
                  <a:rPr kumimoji="1" lang="zh-CN" altLang="en-US" dirty="0"/>
                  <a:t>当范数取</a:t>
                </a:r>
                <a:r>
                  <a:rPr kumimoji="1" lang="en-US" altLang="zh-CN" dirty="0"/>
                  <a:t>2</a:t>
                </a:r>
                <a:r>
                  <a:rPr kumimoji="1" lang="zh-CN" altLang="en-US" dirty="0"/>
                  <a:t>范数时，</a:t>
                </a:r>
                <a14:m>
                  <m:oMath xmlns:m="http://schemas.openxmlformats.org/officeDocument/2006/math">
                    <m:r>
                      <a:rPr kumimoji="1" lang="en-US" altLang="zh-CN" b="0" i="1" smtClean="0">
                        <a:latin typeface="Cambria Math" panose="02040503050406030204" pitchFamily="18" charset="0"/>
                      </a:rPr>
                      <m:t>𝐼𝐶</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𝐴</m:t>
                        </m:r>
                      </m:e>
                    </m:d>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max</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𝜆</m:t>
                            </m:r>
                          </m:e>
                          <m:sub>
                            <m:r>
                              <a:rPr kumimoji="1" lang="en-US" altLang="zh-CN" b="0" i="1" smtClean="0">
                                <a:latin typeface="Cambria Math" panose="02040503050406030204" pitchFamily="18" charset="0"/>
                              </a:rPr>
                              <m:t>𝑖</m:t>
                            </m:r>
                          </m:sub>
                        </m:sSub>
                      </m:num>
                      <m:den>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𝜆</m:t>
                            </m:r>
                          </m:e>
                          <m:sub>
                            <m:r>
                              <a:rPr kumimoji="1" lang="en-US" altLang="zh-CN" b="0" i="1" smtClean="0">
                                <a:latin typeface="Cambria Math" panose="02040503050406030204" pitchFamily="18" charset="0"/>
                              </a:rPr>
                              <m:t>𝑗</m:t>
                            </m:r>
                          </m:sub>
                        </m:sSub>
                      </m:den>
                    </m:f>
                    <m:r>
                      <a:rPr kumimoji="1" lang="en-US" altLang="zh-CN" b="0" i="1" smtClean="0">
                        <a:latin typeface="Cambria Math" panose="02040503050406030204" pitchFamily="18" charset="0"/>
                      </a:rPr>
                      <m:t>|</m:t>
                    </m:r>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086" t="-2632" r="-965"/>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Nesterov</a:t>
            </a:r>
            <a:r>
              <a:rPr kumimoji="1" lang="zh-CN" altLang="en-US" dirty="0"/>
              <a:t>动量</a:t>
            </a:r>
          </a:p>
        </p:txBody>
      </p:sp>
      <p:sp>
        <p:nvSpPr>
          <p:cNvPr id="3" name="内容占位符 2"/>
          <p:cNvSpPr>
            <a:spLocks noGrp="1"/>
          </p:cNvSpPr>
          <p:nvPr>
            <p:ph idx="1"/>
          </p:nvPr>
        </p:nvSpPr>
        <p:spPr>
          <a:xfrm>
            <a:off x="2013858" y="3606802"/>
            <a:ext cx="1738072" cy="883922"/>
          </a:xfrm>
        </p:spPr>
        <p:txBody>
          <a:bodyPr/>
          <a:lstStyle/>
          <a:p>
            <a:endParaRPr kumimoji="1" lang="zh-CN" altLang="en-US" dirty="0"/>
          </a:p>
        </p:txBody>
      </p:sp>
      <p:sp>
        <p:nvSpPr>
          <p:cNvPr id="4" name="Rectangle 1"/>
          <p:cNvSpPr>
            <a:spLocks noChangeArrowheads="1"/>
          </p:cNvSpPr>
          <p:nvPr/>
        </p:nvSpPr>
        <p:spPr bwMode="auto">
          <a:xfrm>
            <a:off x="1175657" y="1231769"/>
            <a:ext cx="20151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anose="020B0604020202020204" pitchFamily="34" charset="0"/>
              </a:rPr>
              <a:t/>
            </a:r>
            <a:br>
              <a:rPr kumimoji="0" lang="zh-CN" altLang="zh-CN" sz="1800" b="0" i="0" u="none" strike="noStrike" cap="none" normalizeH="0" baseline="0">
                <a:ln>
                  <a:noFill/>
                </a:ln>
                <a:solidFill>
                  <a:schemeClr val="tx1"/>
                </a:solidFill>
                <a:effectLst/>
                <a:latin typeface="Arial" panose="020B0604020202020204" pitchFamily="34" charset="0"/>
              </a:rPr>
            </a:br>
            <a:r>
              <a:rPr kumimoji="0" lang="zh-CN" altLang="zh-CN" sz="1800" b="0" i="0" u="none" strike="noStrike" cap="none" normalizeH="0" baseline="0">
                <a:ln>
                  <a:noFill/>
                </a:ln>
                <a:solidFill>
                  <a:schemeClr val="tx1"/>
                </a:solidFill>
                <a:effectLst/>
                <a:latin typeface="Arial" panose="020B0604020202020204" pitchFamily="34" charset="0"/>
              </a:rPr>
              <a:t>  </a:t>
            </a:r>
            <a:r>
              <a:rPr kumimoji="0" lang="zh-CN" altLang="zh-CN" sz="141800" b="0" i="0" u="none" strike="noStrike" cap="none" normalizeH="0" baseline="0">
                <a:ln>
                  <a:noFill/>
                </a:ln>
                <a:solidFill>
                  <a:schemeClr val="tx1"/>
                </a:solidFill>
                <a:effectLst/>
                <a:latin typeface="Arial" panose="020B0604020202020204" pitchFamily="34" charset="0"/>
              </a:rPr>
              <a:t/>
            </a:r>
            <a:br>
              <a:rPr kumimoji="0" lang="zh-CN" altLang="zh-CN" sz="141800" b="0" i="0" u="none" strike="noStrike" cap="none" normalizeH="0" baseline="0">
                <a:ln>
                  <a:noFill/>
                </a:ln>
                <a:solidFill>
                  <a:schemeClr val="tx1"/>
                </a:solidFill>
                <a:effectLst/>
                <a:latin typeface="Arial" panose="020B0604020202020204" pitchFamily="34" charset="0"/>
              </a:rPr>
            </a:br>
            <a:r>
              <a:rPr kumimoji="0" lang="zh-CN" altLang="zh-CN" sz="1200" b="0" i="0" u="none" strike="noStrike" cap="none" normalizeH="0" baseline="0">
                <a:ln>
                  <a:noFill/>
                </a:ln>
                <a:solidFill>
                  <a:srgbClr val="4F4F4F"/>
                </a:solidFill>
                <a:effectLst/>
                <a:latin typeface="Arial" panose="020B0604020202020204" pitchFamily="34" charset="0"/>
                <a:ea typeface="-apple-system"/>
              </a:rPr>
              <a:t>↑这是NAG下降法示意图</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050" name="Picture 2" descr="这里写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733" y="1690688"/>
            <a:ext cx="8624456" cy="46407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Nesterov</a:t>
            </a:r>
            <a:r>
              <a:rPr kumimoji="1" lang="zh-CN" altLang="en-US" dirty="0"/>
              <a:t>动量</a:t>
            </a:r>
          </a:p>
        </p:txBody>
      </p:sp>
      <p:pic>
        <p:nvPicPr>
          <p:cNvPr id="4" name="内容占位符 3"/>
          <p:cNvPicPr>
            <a:picLocks noGrp="1" noChangeAspect="1"/>
          </p:cNvPicPr>
          <p:nvPr>
            <p:ph idx="1"/>
          </p:nvPr>
        </p:nvPicPr>
        <p:blipFill>
          <a:blip r:embed="rId2"/>
          <a:stretch>
            <a:fillRect/>
          </a:stretch>
        </p:blipFill>
        <p:spPr>
          <a:xfrm>
            <a:off x="1042535" y="1825625"/>
            <a:ext cx="10106929" cy="435133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Nesterov</a:t>
            </a:r>
            <a:r>
              <a:rPr kumimoji="1" lang="zh-CN" altLang="en-US" dirty="0"/>
              <a:t>动量</a:t>
            </a:r>
          </a:p>
        </p:txBody>
      </p:sp>
      <p:pic>
        <p:nvPicPr>
          <p:cNvPr id="4" name="内容占位符 3"/>
          <p:cNvPicPr>
            <a:picLocks noGrp="1" noChangeAspect="1"/>
          </p:cNvPicPr>
          <p:nvPr>
            <p:ph idx="1"/>
          </p:nvPr>
        </p:nvPicPr>
        <p:blipFill>
          <a:blip r:embed="rId2"/>
          <a:stretch>
            <a:fillRect/>
          </a:stretch>
        </p:blipFill>
        <p:spPr>
          <a:xfrm>
            <a:off x="2806801" y="1437318"/>
            <a:ext cx="5801784" cy="4351338"/>
          </a:xfrm>
          <a:prstGeom prst="rect">
            <a:avLst/>
          </a:prstGeom>
        </p:spPr>
      </p:pic>
      <p:cxnSp>
        <p:nvCxnSpPr>
          <p:cNvPr id="6" name="直线箭头连接符 5"/>
          <p:cNvCxnSpPr/>
          <p:nvPr/>
        </p:nvCxnSpPr>
        <p:spPr>
          <a:xfrm flipH="1">
            <a:off x="6096000" y="2617940"/>
            <a:ext cx="149477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线箭头连接符 6"/>
          <p:cNvCxnSpPr/>
          <p:nvPr/>
        </p:nvCxnSpPr>
        <p:spPr>
          <a:xfrm flipH="1">
            <a:off x="5260932" y="2617940"/>
            <a:ext cx="966593"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p:nvCxnSpPr>
        <p:spPr>
          <a:xfrm>
            <a:off x="5260932" y="2617940"/>
            <a:ext cx="0" cy="2317315"/>
          </a:xfrm>
          <a:prstGeom prst="line">
            <a:avLst/>
          </a:prstGeom>
          <a:ln w="28575">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6227525" y="2617939"/>
            <a:ext cx="0" cy="231731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flipH="1">
            <a:off x="5744228" y="4935254"/>
            <a:ext cx="529228" cy="0"/>
          </a:xfrm>
          <a:prstGeom prst="straightConnector1">
            <a:avLst/>
          </a:prstGeom>
          <a:ln w="38100">
            <a:tailEnd type="triangle" w="med" len="med"/>
          </a:ln>
        </p:spPr>
        <p:style>
          <a:lnRef idx="3">
            <a:schemeClr val="accent6"/>
          </a:lnRef>
          <a:fillRef idx="0">
            <a:schemeClr val="accent6"/>
          </a:fillRef>
          <a:effectRef idx="2">
            <a:schemeClr val="accent6"/>
          </a:effectRef>
          <a:fontRef idx="minor">
            <a:schemeClr val="tx1"/>
          </a:fontRef>
        </p:style>
      </p:cxnSp>
      <p:sp>
        <p:nvSpPr>
          <p:cNvPr id="14" name="文本框 13"/>
          <p:cNvSpPr txBox="1"/>
          <p:nvPr/>
        </p:nvSpPr>
        <p:spPr>
          <a:xfrm>
            <a:off x="5967913" y="2128591"/>
            <a:ext cx="681624" cy="369332"/>
          </a:xfrm>
          <a:prstGeom prst="rect">
            <a:avLst/>
          </a:prstGeom>
          <a:noFill/>
        </p:spPr>
        <p:txBody>
          <a:bodyPr wrap="square" rtlCol="0">
            <a:spAutoFit/>
          </a:bodyPr>
          <a:lstStyle/>
          <a:p>
            <a:r>
              <a:rPr kumimoji="1" lang="zh-CN" altLang="en-US" dirty="0"/>
              <a:t>动量</a:t>
            </a:r>
          </a:p>
        </p:txBody>
      </p:sp>
      <p:sp>
        <p:nvSpPr>
          <p:cNvPr id="15" name="文本框 14"/>
          <p:cNvSpPr txBox="1"/>
          <p:nvPr/>
        </p:nvSpPr>
        <p:spPr>
          <a:xfrm>
            <a:off x="6433573" y="4612088"/>
            <a:ext cx="1212490" cy="646331"/>
          </a:xfrm>
          <a:prstGeom prst="rect">
            <a:avLst/>
          </a:prstGeom>
          <a:noFill/>
        </p:spPr>
        <p:txBody>
          <a:bodyPr wrap="square" rtlCol="0">
            <a:spAutoFit/>
          </a:bodyPr>
          <a:lstStyle/>
          <a:p>
            <a:r>
              <a:rPr kumimoji="1" lang="en-US" altLang="zh-CN" dirty="0" err="1"/>
              <a:t>Nesterov</a:t>
            </a:r>
            <a:r>
              <a:rPr kumimoji="1" lang="zh-CN" altLang="en-US" dirty="0"/>
              <a:t>动量</a:t>
            </a:r>
          </a:p>
        </p:txBody>
      </p:sp>
      <p:sp>
        <p:nvSpPr>
          <p:cNvPr id="3" name="文本框 2"/>
          <p:cNvSpPr txBox="1"/>
          <p:nvPr/>
        </p:nvSpPr>
        <p:spPr>
          <a:xfrm>
            <a:off x="7646035" y="2433955"/>
            <a:ext cx="535940" cy="521970"/>
          </a:xfrm>
          <a:prstGeom prst="rect">
            <a:avLst/>
          </a:prstGeom>
          <a:noFill/>
        </p:spPr>
        <p:txBody>
          <a:bodyPr wrap="square" rtlCol="0">
            <a:spAutoFit/>
          </a:bodyPr>
          <a:lstStyle/>
          <a:p>
            <a:r>
              <a:rPr lang="en-US" altLang="zh-CN" sz="2800"/>
              <a:t>A</a:t>
            </a:r>
          </a:p>
        </p:txBody>
      </p:sp>
      <p:sp>
        <p:nvSpPr>
          <p:cNvPr id="9" name="文本框 8"/>
          <p:cNvSpPr txBox="1"/>
          <p:nvPr/>
        </p:nvSpPr>
        <p:spPr>
          <a:xfrm>
            <a:off x="6169660" y="4857115"/>
            <a:ext cx="535940" cy="521970"/>
          </a:xfrm>
          <a:prstGeom prst="rect">
            <a:avLst/>
          </a:prstGeom>
          <a:noFill/>
        </p:spPr>
        <p:txBody>
          <a:bodyPr wrap="square" rtlCol="0">
            <a:spAutoFit/>
          </a:bodyPr>
          <a:lstStyle/>
          <a:p>
            <a:r>
              <a:rPr lang="en-US" altLang="zh-CN" sz="2800"/>
              <a:t>B</a:t>
            </a:r>
          </a:p>
        </p:txBody>
      </p:sp>
      <p:sp>
        <p:nvSpPr>
          <p:cNvPr id="13" name="文本框 12"/>
          <p:cNvSpPr txBox="1"/>
          <p:nvPr/>
        </p:nvSpPr>
        <p:spPr>
          <a:xfrm>
            <a:off x="9857105" y="3037205"/>
            <a:ext cx="2364105" cy="398780"/>
          </a:xfrm>
          <a:prstGeom prst="rect">
            <a:avLst/>
          </a:prstGeom>
          <a:noFill/>
        </p:spPr>
        <p:txBody>
          <a:bodyPr wrap="square" rtlCol="0">
            <a:spAutoFit/>
          </a:bodyPr>
          <a:lstStyle/>
          <a:p>
            <a:r>
              <a:rPr lang="en-US" altLang="zh-CN" sz="2000"/>
              <a:t>A</a:t>
            </a:r>
            <a:r>
              <a:rPr lang="zh-CN" altLang="en-US" sz="2000"/>
              <a:t>点负梯度</a:t>
            </a:r>
          </a:p>
        </p:txBody>
      </p:sp>
      <p:sp>
        <p:nvSpPr>
          <p:cNvPr id="16" name="文本框 15"/>
          <p:cNvSpPr txBox="1"/>
          <p:nvPr/>
        </p:nvSpPr>
        <p:spPr>
          <a:xfrm>
            <a:off x="9857105" y="3737610"/>
            <a:ext cx="2364105" cy="398780"/>
          </a:xfrm>
          <a:prstGeom prst="rect">
            <a:avLst/>
          </a:prstGeom>
          <a:noFill/>
        </p:spPr>
        <p:txBody>
          <a:bodyPr wrap="square" rtlCol="0">
            <a:spAutoFit/>
          </a:bodyPr>
          <a:lstStyle/>
          <a:p>
            <a:r>
              <a:rPr lang="en-US" altLang="zh-CN" sz="2000"/>
              <a:t>B</a:t>
            </a:r>
            <a:r>
              <a:rPr lang="zh-CN" altLang="en-US" sz="2000"/>
              <a:t>点负梯度</a:t>
            </a:r>
          </a:p>
        </p:txBody>
      </p:sp>
      <p:cxnSp>
        <p:nvCxnSpPr>
          <p:cNvPr id="17" name="直线箭头连接符 11"/>
          <p:cNvCxnSpPr/>
          <p:nvPr/>
        </p:nvCxnSpPr>
        <p:spPr>
          <a:xfrm flipH="1">
            <a:off x="9055100" y="3937000"/>
            <a:ext cx="662940" cy="0"/>
          </a:xfrm>
          <a:prstGeom prst="straightConnector1">
            <a:avLst/>
          </a:prstGeom>
          <a:ln w="38100">
            <a:tailEnd type="triangle" w="med" len="med"/>
          </a:ln>
        </p:spPr>
        <p:style>
          <a:lnRef idx="3">
            <a:schemeClr val="accent6"/>
          </a:lnRef>
          <a:fillRef idx="0">
            <a:schemeClr val="accent6"/>
          </a:fillRef>
          <a:effectRef idx="2">
            <a:schemeClr val="accent6"/>
          </a:effectRef>
          <a:fontRef idx="minor">
            <a:schemeClr val="tx1"/>
          </a:fontRef>
        </p:style>
      </p:cxnSp>
      <p:cxnSp>
        <p:nvCxnSpPr>
          <p:cNvPr id="18" name="直线箭头连接符 5"/>
          <p:cNvCxnSpPr/>
          <p:nvPr/>
        </p:nvCxnSpPr>
        <p:spPr>
          <a:xfrm flipH="1">
            <a:off x="9055100" y="2618105"/>
            <a:ext cx="66294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9857105" y="2418715"/>
            <a:ext cx="2364105" cy="398780"/>
          </a:xfrm>
          <a:prstGeom prst="rect">
            <a:avLst/>
          </a:prstGeom>
          <a:noFill/>
        </p:spPr>
        <p:txBody>
          <a:bodyPr wrap="square" rtlCol="0">
            <a:spAutoFit/>
          </a:bodyPr>
          <a:lstStyle/>
          <a:p>
            <a:r>
              <a:rPr lang="en-US" altLang="zh-CN" sz="2000"/>
              <a:t>A</a:t>
            </a:r>
            <a:r>
              <a:rPr lang="zh-CN" altLang="en-US" sz="2000"/>
              <a:t>点累计动量</a:t>
            </a:r>
          </a:p>
        </p:txBody>
      </p:sp>
      <p:cxnSp>
        <p:nvCxnSpPr>
          <p:cNvPr id="20" name="直线箭头连接符 6"/>
          <p:cNvCxnSpPr/>
          <p:nvPr/>
        </p:nvCxnSpPr>
        <p:spPr>
          <a:xfrm flipH="1">
            <a:off x="9055100" y="3236595"/>
            <a:ext cx="662940"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725035" y="4736465"/>
            <a:ext cx="535940" cy="521970"/>
          </a:xfrm>
          <a:prstGeom prst="rect">
            <a:avLst/>
          </a:prstGeom>
          <a:noFill/>
        </p:spPr>
        <p:txBody>
          <a:bodyPr wrap="square" rtlCol="0">
            <a:spAutoFit/>
          </a:bodyPr>
          <a:lstStyle/>
          <a:p>
            <a:r>
              <a:rPr lang="en-US" altLang="zh-CN" sz="2800"/>
              <a:t>C</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自适应学习率算法</a:t>
            </a:r>
          </a:p>
        </p:txBody>
      </p:sp>
      <p:sp>
        <p:nvSpPr>
          <p:cNvPr id="3" name="内容占位符 2"/>
          <p:cNvSpPr>
            <a:spLocks noGrp="1"/>
          </p:cNvSpPr>
          <p:nvPr>
            <p:ph idx="1"/>
          </p:nvPr>
        </p:nvSpPr>
        <p:spPr>
          <a:xfrm>
            <a:off x="838200" y="1825625"/>
            <a:ext cx="10515600" cy="4351338"/>
          </a:xfrm>
        </p:spPr>
        <p:txBody>
          <a:bodyPr/>
          <a:lstStyle/>
          <a:p>
            <a:pPr marL="0" indent="0">
              <a:buNone/>
            </a:pPr>
            <a:r>
              <a:rPr kumimoji="1" lang="zh-CN" altLang="en-US" dirty="0"/>
              <a:t>为什么需要自适应学习率？</a:t>
            </a:r>
            <a:endParaRPr kumimoji="1" lang="en-US" altLang="zh-CN" dirty="0"/>
          </a:p>
          <a:p>
            <a:pPr marL="0" indent="0">
              <a:buNone/>
            </a:pPr>
            <a:endParaRPr kumimoji="1" lang="en-US" altLang="zh-CN" dirty="0"/>
          </a:p>
          <a:p>
            <a:pPr marL="0" indent="0">
              <a:buNone/>
            </a:pPr>
            <a:endParaRPr kumimoji="1" lang="zh-CN" altLang="en-US" dirty="0"/>
          </a:p>
        </p:txBody>
      </p:sp>
      <p:cxnSp>
        <p:nvCxnSpPr>
          <p:cNvPr id="5" name="直线箭头连接符 4"/>
          <p:cNvCxnSpPr/>
          <p:nvPr/>
        </p:nvCxnSpPr>
        <p:spPr>
          <a:xfrm>
            <a:off x="2642992" y="5711869"/>
            <a:ext cx="4659682"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 name="直线箭头连接符 9"/>
          <p:cNvCxnSpPr/>
          <p:nvPr/>
        </p:nvCxnSpPr>
        <p:spPr>
          <a:xfrm flipV="1">
            <a:off x="2642992" y="2379945"/>
            <a:ext cx="0" cy="333192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文本框 12">
                <a:extLst/>
              </p:cNvPr>
              <p:cNvSpPr txBox="1"/>
              <p:nvPr/>
            </p:nvSpPr>
            <p:spPr>
              <a:xfrm>
                <a:off x="2054269" y="5788016"/>
                <a:ext cx="97703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4000" b="0" i="1" smtClean="0">
                          <a:latin typeface="Cambria Math" panose="02040503050406030204" pitchFamily="18" charset="0"/>
                        </a:rPr>
                        <m:t>𝑂</m:t>
                      </m:r>
                    </m:oMath>
                  </m:oMathPara>
                </a14:m>
                <a:endParaRPr kumimoji="1" lang="zh-CN" altLang="en-US" sz="40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054269" y="5788016"/>
                <a:ext cx="977030" cy="707886"/>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4" name="文本框 13">
                <a:extLst/>
              </p:cNvPr>
              <p:cNvSpPr txBox="1"/>
              <p:nvPr/>
            </p:nvSpPr>
            <p:spPr>
              <a:xfrm>
                <a:off x="6754138" y="5711869"/>
                <a:ext cx="97703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4000" b="0" i="1" smtClean="0">
                          <a:latin typeface="Cambria Math" panose="02040503050406030204" pitchFamily="18" charset="0"/>
                        </a:rPr>
                        <m:t>𝑥</m:t>
                      </m:r>
                    </m:oMath>
                  </m:oMathPara>
                </a14:m>
                <a:endParaRPr kumimoji="1" lang="zh-CN" altLang="en-US" sz="400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6754138" y="5711869"/>
                <a:ext cx="977030" cy="707886"/>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5" name="文本框 14">
                <a:extLst/>
              </p:cNvPr>
              <p:cNvSpPr txBox="1"/>
              <p:nvPr/>
            </p:nvSpPr>
            <p:spPr>
              <a:xfrm>
                <a:off x="1828801" y="2245008"/>
                <a:ext cx="97703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4000" b="0" i="1" smtClean="0">
                          <a:latin typeface="Cambria Math" panose="02040503050406030204" pitchFamily="18" charset="0"/>
                        </a:rPr>
                        <m:t>𝑦</m:t>
                      </m:r>
                    </m:oMath>
                  </m:oMathPara>
                </a14:m>
                <a:endParaRPr kumimoji="1" lang="zh-CN" altLang="en-US" sz="400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828801" y="2245008"/>
                <a:ext cx="977030" cy="707886"/>
              </a:xfrm>
              <a:prstGeom prst="rect">
                <a:avLst/>
              </a:prstGeom>
              <a:blipFill rotWithShape="1">
                <a:blip r:embed="rId4"/>
                <a:stretch>
                  <a:fillRect b="-12281"/>
                </a:stretch>
              </a:blipFill>
            </p:spPr>
            <p:txBody>
              <a:bodyPr/>
              <a:lstStyle/>
              <a:p>
                <a:r>
                  <a:rPr lang="zh-CN" altLang="en-US">
                    <a:noFill/>
                  </a:rPr>
                  <a:t> </a:t>
                </a:r>
                <a:endParaRPr lang="zh-CN" altLang="en-US">
                  <a:noFill/>
                </a:endParaRPr>
              </a:p>
            </p:txBody>
          </p:sp>
        </mc:Fallback>
      </mc:AlternateContent>
      <p:sp>
        <p:nvSpPr>
          <p:cNvPr id="16" name="椭圆 15"/>
          <p:cNvSpPr/>
          <p:nvPr/>
        </p:nvSpPr>
        <p:spPr>
          <a:xfrm>
            <a:off x="3031299" y="3031690"/>
            <a:ext cx="4409161" cy="1761404"/>
          </a:xfrm>
          <a:prstGeom prst="ellipse">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3712401" y="3324800"/>
            <a:ext cx="3041737" cy="1124863"/>
          </a:xfrm>
          <a:prstGeom prst="ellipse">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4360103" y="3590076"/>
            <a:ext cx="1677442" cy="581233"/>
          </a:xfrm>
          <a:prstGeom prst="ellipse">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780375" y="3745756"/>
            <a:ext cx="906441" cy="250047"/>
          </a:xfrm>
          <a:prstGeom prst="ellipse">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1" name="直线箭头连接符 20"/>
          <p:cNvCxnSpPr/>
          <p:nvPr/>
        </p:nvCxnSpPr>
        <p:spPr>
          <a:xfrm flipH="1">
            <a:off x="5635930" y="3052855"/>
            <a:ext cx="189455" cy="6929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flipH="1">
            <a:off x="5523978" y="3052855"/>
            <a:ext cx="30140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p:nvPr/>
        </p:nvCxnSpPr>
        <p:spPr>
          <a:xfrm>
            <a:off x="5825385" y="3052855"/>
            <a:ext cx="0" cy="6929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908040" y="2531110"/>
            <a:ext cx="535940" cy="521970"/>
          </a:xfrm>
          <a:prstGeom prst="rect">
            <a:avLst/>
          </a:prstGeom>
          <a:noFill/>
        </p:spPr>
        <p:txBody>
          <a:bodyPr wrap="square" rtlCol="0">
            <a:spAutoFit/>
          </a:bodyPr>
          <a:lstStyle/>
          <a:p>
            <a:r>
              <a:rPr lang="en-US" altLang="zh-CN" sz="2800"/>
              <a:t>A</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AdaGrad</a:t>
            </a:r>
            <a:endParaRPr kumimoji="1" lang="zh-CN" altLang="en-US" dirty="0"/>
          </a:p>
        </p:txBody>
      </p:sp>
      <p:sp>
        <p:nvSpPr>
          <p:cNvPr id="3" name="内容占位符 2"/>
          <p:cNvSpPr>
            <a:spLocks noGrp="1"/>
          </p:cNvSpPr>
          <p:nvPr>
            <p:ph idx="1"/>
          </p:nvPr>
        </p:nvSpPr>
        <p:spPr/>
        <p:txBody>
          <a:bodyPr/>
          <a:lstStyle/>
          <a:p>
            <a:pPr marL="0" indent="0">
              <a:buNone/>
            </a:pPr>
            <a:r>
              <a:rPr kumimoji="1" lang="zh-CN" altLang="en-US" dirty="0"/>
              <a:t>        基于梯度越大学习率应该越小的思想，在迭代到第</a:t>
            </a:r>
            <a:r>
              <a:rPr kumimoji="1" lang="en-US" altLang="zh-CN" dirty="0"/>
              <a:t>t</a:t>
            </a:r>
            <a:r>
              <a:rPr kumimoji="1" lang="zh-CN" altLang="en-US" dirty="0"/>
              <a:t>轮的时候，</a:t>
            </a:r>
            <a:r>
              <a:rPr kumimoji="1" lang="en-US" altLang="zh-CN" dirty="0" err="1"/>
              <a:t>AdaGrad</a:t>
            </a:r>
            <a:r>
              <a:rPr kumimoji="1" lang="zh-CN" altLang="en-US" dirty="0"/>
              <a:t>会</a:t>
            </a:r>
            <a:r>
              <a:rPr kumimoji="1" lang="zh-CN" altLang="en-US" b="1" dirty="0">
                <a:solidFill>
                  <a:srgbClr val="FF0000"/>
                </a:solidFill>
              </a:rPr>
              <a:t>累计前</a:t>
            </a:r>
            <a:r>
              <a:rPr kumimoji="1" lang="en-US" altLang="zh-CN" b="1" dirty="0">
                <a:solidFill>
                  <a:srgbClr val="FF0000"/>
                </a:solidFill>
              </a:rPr>
              <a:t>t-1</a:t>
            </a:r>
            <a:r>
              <a:rPr kumimoji="1" lang="zh-CN" altLang="en-US" b="1" dirty="0">
                <a:solidFill>
                  <a:srgbClr val="FF0000"/>
                </a:solidFill>
              </a:rPr>
              <a:t>轮梯度平方和</a:t>
            </a:r>
            <a:r>
              <a:rPr kumimoji="1" lang="zh-CN" altLang="en-US" dirty="0"/>
              <a:t>，第</a:t>
            </a:r>
            <a:r>
              <a:rPr kumimoji="1" lang="en-US" altLang="zh-CN" dirty="0"/>
              <a:t>t</a:t>
            </a:r>
            <a:r>
              <a:rPr kumimoji="1" lang="zh-CN" altLang="en-US" dirty="0"/>
              <a:t>轮学习率和前</a:t>
            </a:r>
            <a:r>
              <a:rPr kumimoji="1" lang="en-US" altLang="zh-CN" dirty="0"/>
              <a:t>t-1</a:t>
            </a:r>
            <a:r>
              <a:rPr kumimoji="1" lang="zh-CN" altLang="en-US" dirty="0"/>
              <a:t>轮累计梯度平方和成反比。</a:t>
            </a:r>
            <a:endParaRPr kumimoji="1" lang="en-US" altLang="zh-CN" dirty="0"/>
          </a:p>
          <a:p>
            <a:pPr marL="0" indent="0">
              <a:buNone/>
            </a:pPr>
            <a:endParaRPr kumimoji="1"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AdaGrad</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1649547" y="1587630"/>
            <a:ext cx="8391866" cy="435133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RMSProp</a:t>
            </a:r>
            <a:endParaRPr kumimoji="1" lang="zh-CN" altLang="en-US" dirty="0"/>
          </a:p>
        </p:txBody>
      </p:sp>
      <p:sp>
        <p:nvSpPr>
          <p:cNvPr id="3" name="内容占位符 2"/>
          <p:cNvSpPr>
            <a:spLocks noGrp="1"/>
          </p:cNvSpPr>
          <p:nvPr>
            <p:ph idx="1"/>
          </p:nvPr>
        </p:nvSpPr>
        <p:spPr/>
        <p:txBody>
          <a:bodyPr/>
          <a:lstStyle/>
          <a:p>
            <a:pPr marL="0" indent="0">
              <a:buNone/>
            </a:pPr>
            <a:r>
              <a:rPr kumimoji="1" lang="en-US" altLang="zh-CN" dirty="0" err="1"/>
              <a:t>AdaGrad</a:t>
            </a:r>
            <a:r>
              <a:rPr kumimoji="1" lang="zh-CN" altLang="en-US" dirty="0"/>
              <a:t>的问题？</a:t>
            </a:r>
            <a:endParaRPr kumimoji="1" lang="en-US" altLang="zh-CN" dirty="0"/>
          </a:p>
          <a:p>
            <a:pPr marL="0" indent="0">
              <a:buNone/>
            </a:pPr>
            <a:r>
              <a:rPr kumimoji="1" lang="zh-CN" altLang="en-US" dirty="0"/>
              <a:t>       当迭代次数越来越大，累计梯度平方和也会越来越大，可能导致</a:t>
            </a:r>
            <a:r>
              <a:rPr kumimoji="1" lang="zh-CN" altLang="en-US" b="1" dirty="0">
                <a:solidFill>
                  <a:srgbClr val="FF0000"/>
                </a:solidFill>
              </a:rPr>
              <a:t>学习率过早消失</a:t>
            </a:r>
            <a:r>
              <a:rPr kumimoji="1" lang="zh-CN" altLang="en-US" dirty="0"/>
              <a:t>，使得优化算法没有到达较好的效果的时候就停止学习了。</a:t>
            </a:r>
            <a:endParaRPr kumimoji="1" lang="en-US" altLang="zh-CN" dirty="0"/>
          </a:p>
          <a:p>
            <a:pPr marL="0" indent="0">
              <a:buNone/>
            </a:pPr>
            <a:endParaRPr kumimoji="1" lang="en-US" altLang="zh-CN" dirty="0"/>
          </a:p>
          <a:p>
            <a:pPr marL="0" indent="0">
              <a:buNone/>
            </a:pPr>
            <a:r>
              <a:rPr kumimoji="1" lang="en-US" altLang="zh-CN" dirty="0" err="1"/>
              <a:t>RMSProp</a:t>
            </a:r>
            <a:r>
              <a:rPr kumimoji="1" lang="zh-CN" altLang="en-US" dirty="0"/>
              <a:t>通过</a:t>
            </a:r>
            <a:r>
              <a:rPr kumimoji="1" lang="zh-CN" altLang="en-US" b="1" dirty="0">
                <a:solidFill>
                  <a:srgbClr val="FF0000"/>
                </a:solidFill>
              </a:rPr>
              <a:t>指数加权平均</a:t>
            </a:r>
            <a:r>
              <a:rPr kumimoji="1" lang="zh-CN" altLang="en-US" dirty="0"/>
              <a:t>来保留近期的累计梯度，而舍去久远的累计梯度，从而限制累计梯度平方和无限增长，</a:t>
            </a:r>
            <a:endParaRPr kumimoji="1" lang="en-US" altLang="zh-CN" dirty="0"/>
          </a:p>
          <a:p>
            <a:pPr marL="0" indent="0">
              <a:buNone/>
            </a:pPr>
            <a:endParaRPr kumimoji="1" lang="en-US" altLang="zh-C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RMSProp</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1505560" y="1690688"/>
            <a:ext cx="8379213" cy="4351338"/>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RMSProp+Nesterov</a:t>
            </a:r>
            <a:r>
              <a:rPr kumimoji="1" lang="zh-CN" altLang="en-US" dirty="0"/>
              <a:t>动量</a:t>
            </a:r>
          </a:p>
        </p:txBody>
      </p:sp>
      <p:pic>
        <p:nvPicPr>
          <p:cNvPr id="4" name="内容占位符 3"/>
          <p:cNvPicPr>
            <a:picLocks noGrp="1" noChangeAspect="1"/>
          </p:cNvPicPr>
          <p:nvPr>
            <p:ph idx="1"/>
          </p:nvPr>
        </p:nvPicPr>
        <p:blipFill>
          <a:blip r:embed="rId2"/>
          <a:stretch>
            <a:fillRect/>
          </a:stretch>
        </p:blipFill>
        <p:spPr>
          <a:xfrm>
            <a:off x="1793108" y="1690688"/>
            <a:ext cx="8204949" cy="4351338"/>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Adam</a:t>
            </a:r>
            <a:endParaRPr kumimoji="1" lang="zh-CN" altLang="en-US" dirty="0"/>
          </a:p>
        </p:txBody>
      </p:sp>
      <p:sp>
        <p:nvSpPr>
          <p:cNvPr id="3" name="内容占位符 2"/>
          <p:cNvSpPr>
            <a:spLocks noGrp="1"/>
          </p:cNvSpPr>
          <p:nvPr>
            <p:ph idx="1"/>
          </p:nvPr>
        </p:nvSpPr>
        <p:spPr/>
        <p:txBody>
          <a:bodyPr/>
          <a:lstStyle/>
          <a:p>
            <a:pPr marL="0" indent="0">
              <a:buNone/>
            </a:pPr>
            <a:r>
              <a:rPr kumimoji="1" lang="zh-CN" altLang="en-US" dirty="0"/>
              <a:t>        </a:t>
            </a:r>
            <a:r>
              <a:rPr kumimoji="1" lang="en-US" altLang="zh-CN" dirty="0"/>
              <a:t>Adam</a:t>
            </a:r>
            <a:r>
              <a:rPr kumimoji="1" lang="zh-CN" altLang="en-US" dirty="0"/>
              <a:t>其实相当于运用了</a:t>
            </a:r>
            <a:r>
              <a:rPr kumimoji="1" lang="zh-CN" altLang="en-US" b="1" dirty="0">
                <a:solidFill>
                  <a:srgbClr val="FF0000"/>
                </a:solidFill>
              </a:rPr>
              <a:t>偏差修正</a:t>
            </a:r>
            <a:r>
              <a:rPr kumimoji="1" lang="zh-CN" altLang="en-US" dirty="0"/>
              <a:t>过的动量和</a:t>
            </a:r>
            <a:r>
              <a:rPr kumimoji="1" lang="en-US" altLang="zh-CN" dirty="0" err="1"/>
              <a:t>RMSProp</a:t>
            </a:r>
            <a:r>
              <a:rPr kumimoji="1" lang="zh-CN" altLang="en-US" dirty="0"/>
              <a:t>相结合的优化算法。</a:t>
            </a:r>
            <a:endParaRPr kumimoji="1" lang="en-US" altLang="zh-CN" dirty="0"/>
          </a:p>
          <a:p>
            <a:pPr marL="0" indent="0">
              <a:buNone/>
            </a:pPr>
            <a:endParaRPr kumimoji="1"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病态条件</a:t>
            </a:r>
          </a:p>
        </p:txBody>
      </p:sp>
      <mc:AlternateContent xmlns:mc="http://schemas.openxmlformats.org/markup-compatibility/2006" xmlns:a14="http://schemas.microsoft.com/office/drawing/2010/main">
        <mc:Choice Requires="a14">
          <p:sp>
            <p:nvSpPr>
              <p:cNvPr id="3" name="内容占位符 2">
                <a:extLst/>
              </p:cNvPr>
              <p:cNvSpPr>
                <a:spLocks noGrp="1"/>
              </p:cNvSpPr>
              <p:nvPr>
                <p:ph idx="1"/>
              </p:nvPr>
            </p:nvSpPr>
            <p:spPr/>
            <p:txBody>
              <a:bodyPr>
                <a:normAutofit fontScale="92500"/>
              </a:bodyPr>
              <a:lstStyle/>
              <a:p>
                <a:pPr marL="0" indent="0">
                  <a:buNone/>
                </a:pPr>
                <a:r>
                  <a:rPr lang="en" altLang="zh-CN" dirty="0"/>
                  <a:t>The coefficient matrix is called ill-conditioned because a small change in the constant coefficients results in a large change in the solution.</a:t>
                </a:r>
              </a:p>
              <a:p>
                <a:pPr marL="0" indent="0">
                  <a:buNone/>
                </a:pPr>
                <a:endParaRPr lang="en-US" altLang="zh-CN" dirty="0"/>
              </a:p>
              <a:p>
                <a:pPr marL="0" indent="0">
                  <a:buNone/>
                </a:pPr>
                <a:r>
                  <a:rPr lang="en-US" altLang="zh-CN" dirty="0" err="1"/>
                  <a:t>eg.</a:t>
                </a:r>
                <a:r>
                  <a:rPr lang="zh-CN" altLang="en-US" dirty="0"/>
                  <a:t> </a:t>
                </a:r>
                <a:r>
                  <a:rPr lang="en-US" altLang="zh-CN" dirty="0"/>
                  <a:t>Ax=b</a:t>
                </a:r>
                <a:r>
                  <a:rPr lang="zh-CN" altLang="en-US" dirty="0"/>
                  <a:t> </a:t>
                </a:r>
                <a:r>
                  <a:rPr lang="en-US" altLang="zh-CN" dirty="0"/>
                  <a:t>(A</a:t>
                </a:r>
                <a:r>
                  <a:rPr lang="zh-CN" altLang="en-US" dirty="0"/>
                  <a:t>是病态的</a:t>
                </a:r>
                <a:r>
                  <a:rPr lang="en-US" altLang="zh-CN" dirty="0"/>
                  <a:t>)</a:t>
                </a:r>
              </a:p>
              <a:p>
                <a:pPr marL="0" indent="0">
                  <a:buNone/>
                </a:pPr>
                <a14:m>
                  <m:oMath xmlns:m="http://schemas.openxmlformats.org/officeDocument/2006/math">
                    <m:d>
                      <m:dPr>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3.999</m:t>
                              </m:r>
                            </m:e>
                          </m:mr>
                        </m:m>
                      </m:e>
                    </m:d>
                    <m:d>
                      <m:dPr>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𝑥</m:t>
                            </m:r>
                            <m:r>
                              <a:rPr lang="en-US" altLang="zh-CN" b="0" i="1" smtClean="0">
                                <a:latin typeface="Cambria Math" panose="02040503050406030204" pitchFamily="18" charset="0"/>
                              </a:rPr>
                              <m:t>1</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2</m:t>
                            </m:r>
                          </m:e>
                        </m:eqArr>
                      </m:e>
                    </m:d>
                  </m:oMath>
                </a14:m>
                <a:r>
                  <a:rPr lang="en-US" altLang="zh-CN" dirty="0"/>
                  <a:t>= </a:t>
                </a:r>
                <a14:m>
                  <m:oMath xmlns:m="http://schemas.openxmlformats.org/officeDocument/2006/math">
                    <m:d>
                      <m:dPr>
                        <m:ctrlPr>
                          <a:rPr lang="en-US" altLang="zh-CN"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4</m:t>
                            </m:r>
                          </m:e>
                          <m:e>
                            <m:r>
                              <a:rPr lang="en-US" altLang="zh-CN" b="0" i="1" smtClean="0">
                                <a:latin typeface="Cambria Math" panose="02040503050406030204" pitchFamily="18" charset="0"/>
                              </a:rPr>
                              <m:t>7.999</m:t>
                            </m:r>
                          </m:e>
                        </m:eqArr>
                      </m:e>
                    </m:d>
                  </m:oMath>
                </a14:m>
                <a:r>
                  <a:rPr lang="zh-CN" altLang="en-US" dirty="0"/>
                  <a:t>        </a:t>
                </a:r>
                <a14:m>
                  <m:oMath xmlns:m="http://schemas.openxmlformats.org/officeDocument/2006/math">
                    <m:d>
                      <m:dPr>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𝑥</m:t>
                            </m:r>
                            <m:r>
                              <a:rPr lang="en-US" altLang="zh-CN" b="0" i="1" smtClean="0">
                                <a:latin typeface="Cambria Math" panose="02040503050406030204" pitchFamily="18" charset="0"/>
                              </a:rPr>
                              <m:t>1</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2</m:t>
                            </m:r>
                          </m:e>
                        </m:eqArr>
                      </m:e>
                    </m:d>
                  </m:oMath>
                </a14:m>
                <a:r>
                  <a:rPr lang="en-US" altLang="zh-CN" dirty="0"/>
                  <a:t>=</a:t>
                </a:r>
                <a14:m>
                  <m:oMath xmlns:m="http://schemas.openxmlformats.org/officeDocument/2006/math">
                    <m:sSup>
                      <m:sSupPr>
                        <m:ctrlPr>
                          <a:rPr lang="en-US" altLang="zh-CN" i="1" dirty="0" smtClean="0">
                            <a:latin typeface="Cambria Math" panose="02040503050406030204" pitchFamily="18" charset="0"/>
                          </a:rPr>
                        </m:ctrlPr>
                      </m:sSupPr>
                      <m:e>
                        <m:d>
                          <m:dPr>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3.999</m:t>
                                  </m:r>
                                </m:e>
                              </m:mr>
                            </m:m>
                          </m:e>
                        </m:d>
                      </m:e>
                      <m:sup>
                        <m:r>
                          <a:rPr lang="en-US" altLang="zh-CN" b="0" i="1" dirty="0" smtClean="0">
                            <a:latin typeface="Cambria Math" panose="02040503050406030204" pitchFamily="18" charset="0"/>
                          </a:rPr>
                          <m:t>−1</m:t>
                        </m:r>
                      </m:sup>
                    </m:sSup>
                  </m:oMath>
                </a14:m>
                <a:r>
                  <a:rPr lang="en-US" altLang="zh-CN" dirty="0"/>
                  <a:t> </a:t>
                </a:r>
                <a14:m>
                  <m:oMath xmlns:m="http://schemas.openxmlformats.org/officeDocument/2006/math">
                    <m:d>
                      <m:dPr>
                        <m:ctrlPr>
                          <a:rPr lang="en-US" altLang="zh-CN"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4</m:t>
                            </m:r>
                          </m:e>
                          <m:e>
                            <m:r>
                              <a:rPr lang="en-US" altLang="zh-CN" b="0" i="1" smtClean="0">
                                <a:latin typeface="Cambria Math" panose="02040503050406030204" pitchFamily="18" charset="0"/>
                              </a:rPr>
                              <m:t>7.999</m:t>
                            </m:r>
                          </m:e>
                        </m:eqArr>
                      </m:e>
                    </m:d>
                  </m:oMath>
                </a14:m>
                <a:r>
                  <a:rPr lang="en-US" altLang="zh-CN" dirty="0"/>
                  <a:t>=</a:t>
                </a:r>
                <a14:m>
                  <m:oMath xmlns:m="http://schemas.openxmlformats.org/officeDocument/2006/math">
                    <m:d>
                      <m:dPr>
                        <m:ctrlPr>
                          <a:rPr lang="en-US" altLang="zh-CN"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eqArr>
                      </m:e>
                    </m:d>
                  </m:oMath>
                </a14:m>
                <a:r>
                  <a:rPr lang="zh-CN" altLang="en-US" dirty="0"/>
                  <a:t> </a:t>
                </a:r>
                <a:endParaRPr lang="en-US" altLang="zh-CN" dirty="0"/>
              </a:p>
              <a:p>
                <a:pPr marL="0" indent="0">
                  <a:buNone/>
                </a:pPr>
                <a:endParaRPr lang="en-US" altLang="zh-CN" i="1" dirty="0">
                  <a:latin typeface="Cambria Math" panose="02040503050406030204" pitchFamily="18" charset="0"/>
                </a:endParaRPr>
              </a:p>
              <a:p>
                <a:pPr marL="0" indent="0">
                  <a:buNone/>
                </a:pPr>
                <a14:m>
                  <m:oMath xmlns:m="http://schemas.openxmlformats.org/officeDocument/2006/math">
                    <m:d>
                      <m:dPr>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3.999</m:t>
                              </m:r>
                            </m:e>
                          </m:mr>
                        </m:m>
                      </m:e>
                    </m:d>
                    <m:d>
                      <m:dPr>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𝑥</m:t>
                            </m:r>
                            <m:r>
                              <a:rPr lang="en-US" altLang="zh-CN" b="0" i="1" smtClean="0">
                                <a:latin typeface="Cambria Math" panose="02040503050406030204" pitchFamily="18" charset="0"/>
                              </a:rPr>
                              <m:t>1</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2</m:t>
                            </m:r>
                          </m:e>
                        </m:eqArr>
                      </m:e>
                    </m:d>
                  </m:oMath>
                </a14:m>
                <a:r>
                  <a:rPr lang="en-US" altLang="zh-CN" dirty="0"/>
                  <a:t>= </a:t>
                </a:r>
                <a14:m>
                  <m:oMath xmlns:m="http://schemas.openxmlformats.org/officeDocument/2006/math">
                    <m:d>
                      <m:dPr>
                        <m:ctrlPr>
                          <a:rPr lang="en-US" altLang="zh-CN"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4.001</m:t>
                            </m:r>
                          </m:e>
                          <m:e>
                            <m:r>
                              <a:rPr lang="en-US" altLang="zh-CN" b="0" i="1" smtClean="0">
                                <a:latin typeface="Cambria Math" panose="02040503050406030204" pitchFamily="18" charset="0"/>
                              </a:rPr>
                              <m:t>7.998</m:t>
                            </m:r>
                          </m:e>
                        </m:eqArr>
                      </m:e>
                    </m:d>
                  </m:oMath>
                </a14:m>
                <a:r>
                  <a:rPr lang="zh-CN" altLang="en-US" dirty="0"/>
                  <a:t>        </a:t>
                </a:r>
                <a14:m>
                  <m:oMath xmlns:m="http://schemas.openxmlformats.org/officeDocument/2006/math">
                    <m:d>
                      <m:dPr>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𝑥</m:t>
                            </m:r>
                            <m:r>
                              <a:rPr lang="en-US" altLang="zh-CN" b="0" i="1" smtClean="0">
                                <a:latin typeface="Cambria Math" panose="02040503050406030204" pitchFamily="18" charset="0"/>
                              </a:rPr>
                              <m:t>1</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2</m:t>
                            </m:r>
                          </m:e>
                        </m:eqArr>
                      </m:e>
                    </m:d>
                  </m:oMath>
                </a14:m>
                <a:r>
                  <a:rPr lang="en-US" altLang="zh-CN" dirty="0"/>
                  <a:t>= </a:t>
                </a:r>
                <a14:m>
                  <m:oMath xmlns:m="http://schemas.openxmlformats.org/officeDocument/2006/math">
                    <m:sSup>
                      <m:sSupPr>
                        <m:ctrlPr>
                          <a:rPr lang="en-US" altLang="zh-CN" i="1" dirty="0" smtClean="0">
                            <a:latin typeface="Cambria Math" panose="02040503050406030204" pitchFamily="18" charset="0"/>
                          </a:rPr>
                        </m:ctrlPr>
                      </m:sSupPr>
                      <m:e>
                        <m:d>
                          <m:dPr>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3.999</m:t>
                                  </m:r>
                                </m:e>
                              </m:mr>
                            </m:m>
                          </m:e>
                        </m:d>
                      </m:e>
                      <m:sup>
                        <m:r>
                          <a:rPr lang="en-US" altLang="zh-CN" b="0" i="1" dirty="0" smtClean="0">
                            <a:latin typeface="Cambria Math" panose="02040503050406030204" pitchFamily="18" charset="0"/>
                          </a:rPr>
                          <m:t>−1</m:t>
                        </m:r>
                      </m:sup>
                    </m:sSup>
                  </m:oMath>
                </a14:m>
                <a:r>
                  <a:rPr lang="en-US" altLang="zh-CN" dirty="0"/>
                  <a:t> </a:t>
                </a:r>
                <a14:m>
                  <m:oMath xmlns:m="http://schemas.openxmlformats.org/officeDocument/2006/math">
                    <m:d>
                      <m:dPr>
                        <m:ctrlPr>
                          <a:rPr lang="en-US" altLang="zh-CN"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4.001</m:t>
                            </m:r>
                          </m:e>
                          <m:e>
                            <m:r>
                              <a:rPr lang="en-US" altLang="zh-CN" b="0" i="1" smtClean="0">
                                <a:latin typeface="Cambria Math" panose="02040503050406030204" pitchFamily="18" charset="0"/>
                              </a:rPr>
                              <m:t>7.998</m:t>
                            </m:r>
                          </m:e>
                        </m:eqArr>
                      </m:e>
                    </m:d>
                    <m:r>
                      <a:rPr lang="en-US" altLang="zh-CN" b="0" i="1" smtClean="0">
                        <a:latin typeface="Cambria Math" panose="02040503050406030204" pitchFamily="18" charset="0"/>
                      </a:rPr>
                      <m:t>=</m:t>
                    </m:r>
                    <m:d>
                      <m:dPr>
                        <m:ctrlPr>
                          <a:rPr lang="en-US" altLang="zh-CN"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3.999</m:t>
                            </m:r>
                          </m:e>
                          <m:e>
                            <m:r>
                              <a:rPr lang="en-US" altLang="zh-CN" b="0" i="1" smtClean="0">
                                <a:latin typeface="Cambria Math" panose="02040503050406030204" pitchFamily="18" charset="0"/>
                              </a:rPr>
                              <m:t>4</m:t>
                            </m:r>
                          </m:e>
                        </m:eqArr>
                      </m:e>
                    </m:d>
                  </m:oMath>
                </a14:m>
                <a:r>
                  <a:rPr lang="zh-CN" altLang="en-US" dirty="0"/>
                  <a:t> </a:t>
                </a:r>
                <a:endParaRPr lang="en-US" altLang="zh-CN" dirty="0"/>
              </a:p>
              <a:p>
                <a:pPr marL="0" indent="0">
                  <a:buNone/>
                </a:pP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65" t="-2339" r="-724"/>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Adam</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4855723" y="1274480"/>
            <a:ext cx="6498077" cy="5051468"/>
          </a:xfrm>
          <a:prstGeom prst="rect">
            <a:avLst/>
          </a:prstGeom>
        </p:spPr>
      </p:pic>
      <p:cxnSp>
        <p:nvCxnSpPr>
          <p:cNvPr id="6" name="直线连接符 5"/>
          <p:cNvCxnSpPr/>
          <p:nvPr/>
        </p:nvCxnSpPr>
        <p:spPr>
          <a:xfrm>
            <a:off x="6939419" y="4697260"/>
            <a:ext cx="165343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线连接符 7"/>
          <p:cNvCxnSpPr/>
          <p:nvPr/>
        </p:nvCxnSpPr>
        <p:spPr>
          <a:xfrm>
            <a:off x="6939419" y="4987446"/>
            <a:ext cx="186637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p:nvCxnSpPr>
        <p:spPr>
          <a:xfrm>
            <a:off x="6828772" y="5538591"/>
            <a:ext cx="73694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598048" y="4436302"/>
            <a:ext cx="415498" cy="369332"/>
          </a:xfrm>
          <a:prstGeom prst="rect">
            <a:avLst/>
          </a:prstGeom>
          <a:noFill/>
        </p:spPr>
        <p:txBody>
          <a:bodyPr wrap="none" rtlCol="0">
            <a:spAutoFit/>
          </a:bodyPr>
          <a:lstStyle/>
          <a:p>
            <a:r>
              <a:rPr kumimoji="1" lang="en-US" altLang="zh-CN" dirty="0">
                <a:solidFill>
                  <a:srgbClr val="FF0000"/>
                </a:solidFill>
              </a:rPr>
              <a:t>①</a:t>
            </a:r>
            <a:endParaRPr kumimoji="1" lang="zh-CN" altLang="en-US" dirty="0">
              <a:solidFill>
                <a:srgbClr val="FF0000"/>
              </a:solidFill>
            </a:endParaRPr>
          </a:p>
        </p:txBody>
      </p:sp>
      <p:sp>
        <p:nvSpPr>
          <p:cNvPr id="13" name="文本框 12"/>
          <p:cNvSpPr txBox="1"/>
          <p:nvPr/>
        </p:nvSpPr>
        <p:spPr>
          <a:xfrm>
            <a:off x="8805797" y="4692899"/>
            <a:ext cx="415498" cy="369332"/>
          </a:xfrm>
          <a:prstGeom prst="rect">
            <a:avLst/>
          </a:prstGeom>
          <a:noFill/>
        </p:spPr>
        <p:txBody>
          <a:bodyPr wrap="none" rtlCol="0">
            <a:spAutoFit/>
          </a:bodyPr>
          <a:lstStyle/>
          <a:p>
            <a:r>
              <a:rPr kumimoji="1" lang="en-US" altLang="zh-CN" dirty="0">
                <a:solidFill>
                  <a:srgbClr val="FF0000"/>
                </a:solidFill>
              </a:rPr>
              <a:t>②</a:t>
            </a:r>
            <a:endParaRPr kumimoji="1" lang="zh-CN" altLang="en-US" dirty="0">
              <a:solidFill>
                <a:srgbClr val="FF0000"/>
              </a:solidFill>
            </a:endParaRPr>
          </a:p>
        </p:txBody>
      </p:sp>
      <p:sp>
        <p:nvSpPr>
          <p:cNvPr id="14" name="文本框 13"/>
          <p:cNvSpPr txBox="1"/>
          <p:nvPr/>
        </p:nvSpPr>
        <p:spPr>
          <a:xfrm>
            <a:off x="422702" y="2509497"/>
            <a:ext cx="939681" cy="369332"/>
          </a:xfrm>
          <a:prstGeom prst="rect">
            <a:avLst/>
          </a:prstGeom>
          <a:noFill/>
        </p:spPr>
        <p:txBody>
          <a:bodyPr wrap="none" rtlCol="0">
            <a:spAutoFit/>
          </a:bodyPr>
          <a:lstStyle/>
          <a:p>
            <a:r>
              <a:rPr kumimoji="1" lang="en-US" altLang="zh-CN" dirty="0">
                <a:solidFill>
                  <a:srgbClr val="FF0000"/>
                </a:solidFill>
              </a:rPr>
              <a:t>①</a:t>
            </a:r>
            <a:r>
              <a:rPr kumimoji="1" lang="zh-CN" altLang="en-US" dirty="0">
                <a:solidFill>
                  <a:srgbClr val="FF0000"/>
                </a:solidFill>
              </a:rPr>
              <a:t> 动量</a:t>
            </a:r>
          </a:p>
        </p:txBody>
      </p:sp>
      <p:sp>
        <p:nvSpPr>
          <p:cNvPr id="15" name="文本框 14"/>
          <p:cNvSpPr txBox="1"/>
          <p:nvPr/>
        </p:nvSpPr>
        <p:spPr>
          <a:xfrm>
            <a:off x="422702" y="3523215"/>
            <a:ext cx="1338828" cy="369332"/>
          </a:xfrm>
          <a:prstGeom prst="rect">
            <a:avLst/>
          </a:prstGeom>
          <a:noFill/>
        </p:spPr>
        <p:txBody>
          <a:bodyPr wrap="none" rtlCol="0">
            <a:spAutoFit/>
          </a:bodyPr>
          <a:lstStyle/>
          <a:p>
            <a:r>
              <a:rPr kumimoji="1" lang="en-US" altLang="zh-CN" dirty="0">
                <a:solidFill>
                  <a:srgbClr val="FF0000"/>
                </a:solidFill>
              </a:rPr>
              <a:t>②</a:t>
            </a:r>
            <a:r>
              <a:rPr kumimoji="1" lang="en-US" altLang="zh-CN" dirty="0" err="1">
                <a:solidFill>
                  <a:srgbClr val="FF0000"/>
                </a:solidFill>
              </a:rPr>
              <a:t>RMSProp</a:t>
            </a:r>
            <a:endParaRPr kumimoji="1" lang="zh-CN" altLang="en-US" dirty="0">
              <a:solidFill>
                <a:srgbClr val="FF0000"/>
              </a:solidFill>
            </a:endParaRPr>
          </a:p>
        </p:txBody>
      </p:sp>
      <p:sp>
        <p:nvSpPr>
          <p:cNvPr id="16" name="文本框 15"/>
          <p:cNvSpPr txBox="1"/>
          <p:nvPr/>
        </p:nvSpPr>
        <p:spPr>
          <a:xfrm>
            <a:off x="7565721" y="5237284"/>
            <a:ext cx="194153" cy="369332"/>
          </a:xfrm>
          <a:prstGeom prst="rect">
            <a:avLst/>
          </a:prstGeom>
          <a:noFill/>
        </p:spPr>
        <p:txBody>
          <a:bodyPr wrap="square" rtlCol="0">
            <a:spAutoFit/>
          </a:bodyPr>
          <a:lstStyle/>
          <a:p>
            <a:r>
              <a:rPr kumimoji="1" lang="en-US" altLang="zh-CN" dirty="0">
                <a:solidFill>
                  <a:srgbClr val="FF0000"/>
                </a:solidFill>
              </a:rPr>
              <a:t>③</a:t>
            </a:r>
            <a:endParaRPr kumimoji="1" lang="zh-CN" altLang="en-US" dirty="0">
              <a:solidFill>
                <a:srgbClr val="FF0000"/>
              </a:solidFill>
            </a:endParaRPr>
          </a:p>
        </p:txBody>
      </p:sp>
      <p:sp>
        <p:nvSpPr>
          <p:cNvPr id="17" name="文本框 16"/>
          <p:cNvSpPr txBox="1"/>
          <p:nvPr/>
        </p:nvSpPr>
        <p:spPr>
          <a:xfrm>
            <a:off x="422702" y="4536933"/>
            <a:ext cx="1338828" cy="369332"/>
          </a:xfrm>
          <a:prstGeom prst="rect">
            <a:avLst/>
          </a:prstGeom>
          <a:noFill/>
        </p:spPr>
        <p:txBody>
          <a:bodyPr wrap="square" rtlCol="0">
            <a:spAutoFit/>
          </a:bodyPr>
          <a:lstStyle/>
          <a:p>
            <a:r>
              <a:rPr kumimoji="1" lang="en-US" altLang="zh-CN" dirty="0">
                <a:solidFill>
                  <a:srgbClr val="FF0000"/>
                </a:solidFill>
              </a:rPr>
              <a:t>③</a:t>
            </a:r>
            <a:r>
              <a:rPr kumimoji="1" lang="zh-CN" altLang="en-US" dirty="0">
                <a:solidFill>
                  <a:srgbClr val="FF0000"/>
                </a:solidFill>
              </a:rPr>
              <a:t>偏差修正</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Adam</a:t>
            </a:r>
            <a:endParaRPr kumimoji="1" lang="zh-CN" altLang="en-US" dirty="0"/>
          </a:p>
        </p:txBody>
      </p:sp>
      <p:sp>
        <p:nvSpPr>
          <p:cNvPr id="3" name="内容占位符 2"/>
          <p:cNvSpPr>
            <a:spLocks noGrp="1"/>
          </p:cNvSpPr>
          <p:nvPr>
            <p:ph idx="1"/>
          </p:nvPr>
        </p:nvSpPr>
        <p:spPr/>
        <p:txBody>
          <a:bodyPr/>
          <a:lstStyle/>
          <a:p>
            <a:pPr marL="0" indent="0">
              <a:buNone/>
            </a:pPr>
            <a:r>
              <a:rPr kumimoji="1" lang="zh-CN" altLang="en-US" dirty="0"/>
              <a:t>什么是偏差修正？</a:t>
            </a:r>
            <a:endParaRPr kumimoji="1" lang="en-US" altLang="zh-CN" dirty="0"/>
          </a:p>
          <a:p>
            <a:pPr marL="0" indent="0">
              <a:buNone/>
            </a:pPr>
            <a:r>
              <a:rPr kumimoji="1" lang="zh-CN" altLang="en-US" dirty="0"/>
              <a:t>       在对动量和梯度平方初始化的时候通常采取</a:t>
            </a:r>
            <a:r>
              <a:rPr kumimoji="1" lang="en-US" altLang="zh-CN" dirty="0"/>
              <a:t>0</a:t>
            </a:r>
            <a:r>
              <a:rPr kumimoji="1" lang="zh-CN" altLang="en-US" dirty="0"/>
              <a:t>初始化，导致“冷启动”的问题，使得指数加权得到的计算结果出现一定偏差，所以需要使用偏差修正。</a:t>
            </a:r>
            <a:endParaRPr kumimoji="1" lang="en-US" altLang="zh-CN"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Adam</a:t>
            </a:r>
            <a:endParaRPr kumimoji="1" lang="zh-CN" altLang="en-US" dirty="0"/>
          </a:p>
        </p:txBody>
      </p:sp>
      <mc:AlternateContent xmlns:mc="http://schemas.openxmlformats.org/markup-compatibility/2006" xmlns:a14="http://schemas.microsoft.com/office/drawing/2010/main">
        <mc:Choice Requires="a14">
          <p:sp>
            <p:nvSpPr>
              <p:cNvPr id="3" name="内容占位符 2">
                <a:extLst/>
              </p:cNvPr>
              <p:cNvSpPr>
                <a:spLocks noGrp="1"/>
              </p:cNvSpPr>
              <p:nvPr>
                <p:ph idx="1"/>
              </p:nvPr>
            </p:nvSpPr>
            <p:spPr/>
            <p:txBody>
              <a:bodyPr/>
              <a:lstStyle/>
              <a:p>
                <a:pPr marL="0" indent="0">
                  <a:buNone/>
                </a:pPr>
                <a:r>
                  <a:rPr kumimoji="1" lang="en-US" altLang="zh-CN" dirty="0"/>
                  <a:t>Eg</a:t>
                </a:r>
                <a:r>
                  <a:rPr kumimoji="1" lang="zh-CN" altLang="en-US" dirty="0"/>
                  <a:t>：</a:t>
                </a:r>
                <a:endParaRPr kumimoji="1" lang="en-US" altLang="zh-CN" dirty="0"/>
              </a:p>
              <a:p>
                <a:pPr marL="0" indent="0">
                  <a:buNone/>
                </a:pPr>
                <a:r>
                  <a:rPr kumimoji="1" lang="zh-CN" altLang="en-US" dirty="0"/>
                  <a:t>       每日温度数据</a:t>
                </a:r>
                <a14:m>
                  <m:oMath xmlns:m="http://schemas.openxmlformats.org/officeDocument/2006/math">
                    <m:r>
                      <a:rPr kumimoji="1" lang="zh-CN" altLang="en-US"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𝜃</m:t>
                        </m:r>
                      </m:e>
                      <m:sup>
                        <m:r>
                          <a:rPr kumimoji="1" lang="en-US" altLang="zh-CN" b="0" i="1" smtClean="0">
                            <a:latin typeface="Cambria Math" panose="02040503050406030204" pitchFamily="18" charset="0"/>
                          </a:rPr>
                          <m:t>𝑖</m:t>
                        </m:r>
                      </m:sup>
                    </m:sSup>
                    <m:r>
                      <a:rPr kumimoji="1" lang="zh-CN" altLang="en-US" b="0" i="1" smtClean="0">
                        <a:latin typeface="Cambria Math" panose="02040503050406030204" pitchFamily="18" charset="0"/>
                      </a:rPr>
                      <m:t>）</m:t>
                    </m:r>
                  </m:oMath>
                </a14:m>
                <a:r>
                  <a:rPr kumimoji="1" lang="zh-CN" altLang="en-US" dirty="0"/>
                  <a:t>：</a:t>
                </a:r>
                <a:r>
                  <a:rPr kumimoji="1" lang="en-US" altLang="zh-CN" dirty="0"/>
                  <a:t>40</a:t>
                </a:r>
                <a:r>
                  <a:rPr kumimoji="1" lang="zh-CN" altLang="en-US" dirty="0"/>
                  <a:t>，</a:t>
                </a:r>
                <a:r>
                  <a:rPr kumimoji="1" lang="en-US" altLang="zh-CN" dirty="0"/>
                  <a:t>39</a:t>
                </a:r>
                <a:r>
                  <a:rPr kumimoji="1" lang="zh-CN" altLang="en-US" dirty="0"/>
                  <a:t>，</a:t>
                </a:r>
                <a:r>
                  <a:rPr kumimoji="1" lang="en-US" altLang="zh-CN" dirty="0"/>
                  <a:t>40</a:t>
                </a:r>
                <a:r>
                  <a:rPr kumimoji="1" lang="zh-CN" altLang="en-US" dirty="0"/>
                  <a:t>，</a:t>
                </a:r>
                <a:r>
                  <a:rPr kumimoji="1" lang="en-US" altLang="zh-CN" dirty="0"/>
                  <a:t>41……</a:t>
                </a:r>
                <a:r>
                  <a:rPr kumimoji="1" lang="zh-CN" altLang="en-US" dirty="0"/>
                  <a:t>          </a:t>
                </a:r>
                <a:endParaRPr kumimoji="1" lang="en-US" altLang="zh-CN" dirty="0"/>
              </a:p>
              <a:p>
                <a:pPr marL="0" indent="0">
                  <a:buNone/>
                </a:pPr>
                <a:r>
                  <a:rPr kumimoji="1" lang="zh-CN" altLang="en-US" dirty="0"/>
                  <a:t>       目标：计算指数加权平均温度</a:t>
                </a:r>
                <a14:m>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𝑣</m:t>
                        </m:r>
                      </m:e>
                      <m:sup>
                        <m:r>
                          <a:rPr kumimoji="1" lang="en-US" altLang="zh-CN" b="0" i="1" smtClean="0">
                            <a:latin typeface="Cambria Math" panose="02040503050406030204" pitchFamily="18" charset="0"/>
                          </a:rPr>
                          <m:t>𝑖</m:t>
                        </m:r>
                      </m:sup>
                    </m:sSup>
                    <m:r>
                      <a:rPr kumimoji="1" lang="en-US" altLang="zh-CN" b="0" i="1" smtClean="0">
                        <a:latin typeface="Cambria Math" panose="02040503050406030204" pitchFamily="18" charset="0"/>
                      </a:rPr>
                      <m:t>)</m:t>
                    </m:r>
                  </m:oMath>
                </a14:m>
                <a:r>
                  <a:rPr kumimoji="1" lang="zh-CN" altLang="en-US" dirty="0"/>
                  <a:t>。</a:t>
                </a:r>
                <a:endParaRPr kumimoji="1" lang="en-US" altLang="zh-CN" dirty="0"/>
              </a:p>
              <a:p>
                <a:pPr marL="0" indent="0">
                  <a:buNone/>
                </a:pPr>
                <a:endParaRPr kumimoji="1" lang="en-US" altLang="zh-CN" dirty="0"/>
              </a:p>
              <a:p>
                <a:pPr marL="0" indent="0">
                  <a:buNone/>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𝑣</m:t>
                          </m:r>
                        </m:e>
                        <m:sup>
                          <m:r>
                            <a:rPr kumimoji="1" lang="en-US" altLang="zh-CN" b="0" i="1" smtClean="0">
                              <a:latin typeface="Cambria Math" panose="02040503050406030204" pitchFamily="18" charset="0"/>
                            </a:rPr>
                            <m:t>𝑡</m:t>
                          </m:r>
                        </m:sup>
                      </m:s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𝛼</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𝑣</m:t>
                          </m:r>
                        </m:e>
                        <m:sup>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sup>
                      </m:sSup>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𝛼</m:t>
                          </m:r>
                        </m:e>
                      </m:d>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𝜃</m:t>
                          </m:r>
                        </m:e>
                        <m:sup>
                          <m:r>
                            <a:rPr kumimoji="1" lang="en-US" altLang="zh-CN" b="0" i="1" smtClean="0">
                              <a:latin typeface="Cambria Math" panose="02040503050406030204" pitchFamily="18" charset="0"/>
                            </a:rPr>
                            <m:t>𝑡</m:t>
                          </m:r>
                        </m:sup>
                      </m:sSup>
                    </m:oMath>
                  </m:oMathPara>
                </a14:m>
                <a:endParaRPr kumimoji="1" lang="en-US" altLang="zh-CN" b="0" i="1" dirty="0">
                  <a:latin typeface="Cambria Math" panose="02040503050406030204" pitchFamily="18" charset="0"/>
                </a:endParaRPr>
              </a:p>
              <a:p>
                <a:pPr marL="0" indent="0">
                  <a:buNone/>
                </a:pPr>
                <a:r>
                  <a:rPr kumimoji="1" lang="zh-CN" altLang="en-US" dirty="0">
                    <a:ea typeface="Cambria Math" panose="02040503050406030204" pitchFamily="18" charset="0"/>
                  </a:rPr>
                  <a:t>令</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𝛼</m:t>
                    </m:r>
                    <m:r>
                      <a:rPr kumimoji="1" lang="en-US" altLang="zh-CN" b="0" i="1" smtClean="0">
                        <a:latin typeface="Cambria Math" panose="02040503050406030204" pitchFamily="18" charset="0"/>
                        <a:ea typeface="Cambria Math" panose="02040503050406030204" pitchFamily="18" charset="0"/>
                      </a:rPr>
                      <m:t>=0.9,</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𝑣</m:t>
                        </m:r>
                      </m:e>
                      <m:sup>
                        <m:r>
                          <a:rPr kumimoji="1" lang="en-US" altLang="zh-CN" b="0" i="1" smtClean="0">
                            <a:latin typeface="Cambria Math" panose="02040503050406030204" pitchFamily="18" charset="0"/>
                            <a:ea typeface="Cambria Math" panose="02040503050406030204" pitchFamily="18" charset="0"/>
                          </a:rPr>
                          <m:t>0</m:t>
                        </m:r>
                      </m:sup>
                    </m:sSup>
                    <m:r>
                      <a:rPr kumimoji="1" lang="en-US" altLang="zh-CN" b="0" i="1" smtClean="0">
                        <a:latin typeface="Cambria Math" panose="02040503050406030204" pitchFamily="18" charset="0"/>
                        <a:ea typeface="Cambria Math" panose="02040503050406030204" pitchFamily="18" charset="0"/>
                      </a:rPr>
                      <m:t>=0</m:t>
                    </m:r>
                  </m:oMath>
                </a14:m>
                <a:r>
                  <a:rPr kumimoji="1" lang="zh-CN" altLang="en-US" dirty="0"/>
                  <a:t>：</a:t>
                </a:r>
                <a:endParaRPr kumimoji="1" lang="en-US" altLang="zh-CN" dirty="0"/>
              </a:p>
              <a:p>
                <a:pPr marL="0" indent="0">
                  <a:buNone/>
                </a:pPr>
                <a14:m>
                  <m:oMathPara xmlns:m="http://schemas.openxmlformats.org/officeDocument/2006/math">
                    <m:oMathParaPr>
                      <m:jc m:val="left"/>
                    </m:oMathParaPr>
                    <m:oMath xmlns:m="http://schemas.openxmlformats.org/officeDocument/2006/math">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𝑣</m:t>
                          </m:r>
                        </m:e>
                        <m:sup>
                          <m:r>
                            <a:rPr kumimoji="1" lang="en-US" altLang="zh-CN" b="0" i="1" smtClean="0">
                              <a:latin typeface="Cambria Math" panose="02040503050406030204" pitchFamily="18" charset="0"/>
                            </a:rPr>
                            <m:t>1</m:t>
                          </m:r>
                        </m:sup>
                      </m:sSup>
                      <m:r>
                        <a:rPr kumimoji="1" lang="en-US" altLang="zh-CN" b="0" i="1" smtClean="0">
                          <a:latin typeface="Cambria Math" panose="02040503050406030204" pitchFamily="18" charset="0"/>
                        </a:rPr>
                        <m:t>=0.9</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𝑣</m:t>
                          </m:r>
                        </m:e>
                        <m:sup>
                          <m:r>
                            <a:rPr kumimoji="1" lang="en-US" altLang="zh-CN" b="0" i="1" smtClean="0">
                              <a:latin typeface="Cambria Math" panose="02040503050406030204" pitchFamily="18" charset="0"/>
                            </a:rPr>
                            <m:t>0</m:t>
                          </m:r>
                        </m:sup>
                      </m:sSup>
                      <m:r>
                        <a:rPr kumimoji="1" lang="en-US" altLang="zh-CN" b="0" i="1" smtClean="0">
                          <a:latin typeface="Cambria Math" panose="02040503050406030204" pitchFamily="18" charset="0"/>
                        </a:rPr>
                        <m:t>+0.1</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𝜃</m:t>
                          </m:r>
                        </m:e>
                        <m:sup>
                          <m:r>
                            <a:rPr kumimoji="1" lang="en-US" altLang="zh-CN" b="0" i="1" smtClean="0">
                              <a:latin typeface="Cambria Math" panose="02040503050406030204" pitchFamily="18" charset="0"/>
                            </a:rPr>
                            <m:t>1</m:t>
                          </m:r>
                        </m:sup>
                      </m:sSup>
                      <m:r>
                        <a:rPr kumimoji="1" lang="en-US" altLang="zh-CN" b="0" i="1" smtClean="0">
                          <a:latin typeface="Cambria Math" panose="02040503050406030204" pitchFamily="18" charset="0"/>
                        </a:rPr>
                        <m:t>=0.9</m:t>
                      </m:r>
                      <m:r>
                        <a:rPr kumimoji="1" lang="zh-CN" altLang="en-US" b="0" i="1" smtClean="0">
                          <a:latin typeface="Cambria Math" panose="02040503050406030204" pitchFamily="18" charset="0"/>
                        </a:rPr>
                        <m:t>∗</m:t>
                      </m:r>
                      <m:r>
                        <a:rPr kumimoji="1" lang="en-US" altLang="zh-CN" b="0" i="1" smtClean="0">
                          <a:latin typeface="Cambria Math" panose="02040503050406030204" pitchFamily="18" charset="0"/>
                        </a:rPr>
                        <m:t>0+0.1</m:t>
                      </m:r>
                      <m:r>
                        <a:rPr kumimoji="1" lang="zh-CN" altLang="en-US" b="0" i="1" smtClean="0">
                          <a:latin typeface="Cambria Math" panose="02040503050406030204" pitchFamily="18" charset="0"/>
                        </a:rPr>
                        <m:t>∗</m:t>
                      </m:r>
                      <m:r>
                        <a:rPr kumimoji="1" lang="en-US" altLang="zh-CN" b="0" i="1" smtClean="0">
                          <a:latin typeface="Cambria Math" panose="02040503050406030204" pitchFamily="18" charset="0"/>
                        </a:rPr>
                        <m:t>40=4</m:t>
                      </m:r>
                    </m:oMath>
                  </m:oMathPara>
                </a14:m>
                <a:endParaRPr kumimoji="1" lang="en-US" altLang="zh-CN" dirty="0"/>
              </a:p>
              <a:p>
                <a:pPr marL="0" indent="0">
                  <a:buNone/>
                </a:pPr>
                <a:r>
                  <a:rPr kumimoji="1" lang="zh-CN" altLang="en-US" dirty="0"/>
                  <a:t>显然是不合理的。</a:t>
                </a:r>
                <a:endParaRPr kumimoji="1" lang="en-US" altLang="zh-CN" dirty="0"/>
              </a:p>
              <a:p>
                <a:pPr marL="0" indent="0">
                  <a:buNone/>
                </a:pPr>
                <a:endParaRPr kumimoji="1" lang="zh-CN" altLang="en-US" dirty="0"/>
              </a:p>
              <a:p>
                <a:pPr marL="0" indent="0">
                  <a:buNone/>
                </a:pP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10515600" cy="4351338"/>
              </a:xfrm>
              <a:blipFill rotWithShape="1">
                <a:blip r:embed="rId2"/>
                <a:stretch>
                  <a:fillRect l="-1086" t="-2632"/>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Adam</a:t>
            </a:r>
            <a:endParaRPr kumimoji="1" lang="zh-CN" altLang="en-US" dirty="0"/>
          </a:p>
        </p:txBody>
      </p:sp>
      <mc:AlternateContent xmlns:mc="http://schemas.openxmlformats.org/markup-compatibility/2006" xmlns:a14="http://schemas.microsoft.com/office/drawing/2010/main">
        <mc:Choice Requires="a14">
          <p:sp>
            <p:nvSpPr>
              <p:cNvPr id="3" name="内容占位符 2">
                <a:extLst/>
              </p:cNvPr>
              <p:cNvSpPr>
                <a:spLocks noGrp="1"/>
              </p:cNvSpPr>
              <p:nvPr>
                <p:ph idx="1"/>
              </p:nvPr>
            </p:nvSpPr>
            <p:spPr/>
            <p:txBody>
              <a:bodyPr/>
              <a:lstStyle/>
              <a:p>
                <a:pPr marL="0" indent="0">
                  <a:buNone/>
                </a:pPr>
                <a:r>
                  <a:rPr kumimoji="1" lang="zh-CN" altLang="en-US" dirty="0"/>
                  <a:t>偏差的修正：</a:t>
                </a:r>
                <a:endParaRPr kumimoji="1" lang="en-US" altLang="zh-CN" dirty="0"/>
              </a:p>
              <a:p>
                <a:pPr marL="0" indent="0">
                  <a:buNone/>
                </a:pPr>
                <a:endParaRPr kumimoji="1" lang="en-US" altLang="zh-CN" dirty="0"/>
              </a:p>
              <a:p>
                <a:pPr marL="0" indent="0">
                  <a:buNone/>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𝑣</m:t>
                          </m:r>
                        </m:e>
                        <m:sup>
                          <m:r>
                            <a:rPr kumimoji="1" lang="en-US" altLang="zh-CN" b="0" i="1" smtClean="0">
                              <a:latin typeface="Cambria Math" panose="02040503050406030204" pitchFamily="18" charset="0"/>
                            </a:rPr>
                            <m:t>𝑡</m:t>
                          </m:r>
                        </m:sup>
                      </m:sSup>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𝛼</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𝑣</m:t>
                              </m:r>
                            </m:e>
                            <m:sup>
                              <m:r>
                                <a:rPr kumimoji="1" lang="en-US" altLang="zh-CN" i="1">
                                  <a:latin typeface="Cambria Math" panose="02040503050406030204" pitchFamily="18" charset="0"/>
                                </a:rPr>
                                <m:t>𝑡</m:t>
                              </m:r>
                              <m:r>
                                <a:rPr kumimoji="1" lang="en-US" altLang="zh-CN" i="1">
                                  <a:latin typeface="Cambria Math" panose="02040503050406030204" pitchFamily="18" charset="0"/>
                                </a:rPr>
                                <m:t>−1</m:t>
                              </m:r>
                            </m:sup>
                          </m:sSup>
                          <m:r>
                            <a:rPr kumimoji="1" lang="en-US" altLang="zh-CN" i="1">
                              <a:latin typeface="Cambria Math" panose="02040503050406030204" pitchFamily="18" charset="0"/>
                            </a:rPr>
                            <m:t>+</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1−</m:t>
                              </m:r>
                              <m:r>
                                <a:rPr kumimoji="1" lang="en-US" altLang="zh-CN" i="1">
                                  <a:latin typeface="Cambria Math" panose="02040503050406030204" pitchFamily="18" charset="0"/>
                                  <a:ea typeface="Cambria Math" panose="02040503050406030204" pitchFamily="18" charset="0"/>
                                </a:rPr>
                                <m:t>𝛼</m:t>
                              </m:r>
                            </m:e>
                          </m:d>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𝜃</m:t>
                              </m:r>
                            </m:e>
                            <m:sup>
                              <m:r>
                                <a:rPr kumimoji="1" lang="en-US" altLang="zh-CN" i="1">
                                  <a:latin typeface="Cambria Math" panose="02040503050406030204" pitchFamily="18" charset="0"/>
                                </a:rPr>
                                <m:t>𝑡</m:t>
                              </m:r>
                            </m:sup>
                          </m:sSup>
                        </m:num>
                        <m:den>
                          <m:r>
                            <a:rPr kumimoji="1" lang="en-US" altLang="zh-CN" b="0" i="1" smtClean="0">
                              <a:latin typeface="Cambria Math" panose="02040503050406030204" pitchFamily="18" charset="0"/>
                            </a:rPr>
                            <m:t>1−</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𝛼</m:t>
                              </m:r>
                            </m:e>
                            <m:sup>
                              <m:r>
                                <a:rPr kumimoji="1" lang="en-US" altLang="zh-CN" b="0" i="1" smtClean="0">
                                  <a:latin typeface="Cambria Math" panose="02040503050406030204" pitchFamily="18" charset="0"/>
                                </a:rPr>
                                <m:t>𝑡</m:t>
                              </m:r>
                            </m:sup>
                          </m:sSup>
                        </m:den>
                      </m:f>
                    </m:oMath>
                  </m:oMathPara>
                </a14:m>
                <a:endParaRPr kumimoji="1" lang="en-US" altLang="zh-CN" dirty="0"/>
              </a:p>
              <a:p>
                <a:pPr marL="0" indent="0">
                  <a:buNone/>
                </a:pPr>
                <a:endParaRPr kumimoji="1" lang="en-US" altLang="zh-CN" dirty="0"/>
              </a:p>
              <a:p>
                <a:pPr marL="0" indent="0">
                  <a:buNone/>
                </a:pPr>
                <a14:m>
                  <m:oMathPara xmlns:m="http://schemas.openxmlformats.org/officeDocument/2006/math">
                    <m:oMathParaPr>
                      <m:jc m:val="left"/>
                    </m:oMathParaPr>
                    <m:oMath xmlns:m="http://schemas.openxmlformats.org/officeDocument/2006/math">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𝑣</m:t>
                          </m:r>
                        </m:e>
                        <m:sup>
                          <m:r>
                            <a:rPr kumimoji="1" lang="en-US" altLang="zh-CN" b="0" i="1" smtClean="0">
                              <a:latin typeface="Cambria Math" panose="02040503050406030204" pitchFamily="18" charset="0"/>
                            </a:rPr>
                            <m:t>1</m:t>
                          </m:r>
                        </m:sup>
                      </m:sSup>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0.9</m:t>
                          </m:r>
                          <m:r>
                            <a:rPr kumimoji="1" lang="zh-CN" altLang="en-US" b="0" i="1" smtClean="0">
                              <a:latin typeface="Cambria Math" panose="02040503050406030204" pitchFamily="18" charset="0"/>
                            </a:rPr>
                            <m:t>∗</m:t>
                          </m:r>
                          <m:r>
                            <a:rPr kumimoji="1" lang="en-US" altLang="zh-CN" b="0" i="1" smtClean="0">
                              <a:latin typeface="Cambria Math" panose="02040503050406030204" pitchFamily="18" charset="0"/>
                            </a:rPr>
                            <m:t>0+0.1</m:t>
                          </m:r>
                          <m:r>
                            <a:rPr kumimoji="1" lang="zh-CN" altLang="en-US" b="0" i="1" smtClean="0">
                              <a:latin typeface="Cambria Math" panose="02040503050406030204" pitchFamily="18" charset="0"/>
                            </a:rPr>
                            <m:t>∗</m:t>
                          </m:r>
                          <m:r>
                            <a:rPr kumimoji="1" lang="en-US" altLang="zh-CN" b="0" i="1" smtClean="0">
                              <a:latin typeface="Cambria Math" panose="02040503050406030204" pitchFamily="18" charset="0"/>
                            </a:rPr>
                            <m:t>40</m:t>
                          </m:r>
                        </m:num>
                        <m:den>
                          <m:r>
                            <a:rPr kumimoji="1" lang="en-US" altLang="zh-CN" b="0" i="1" smtClean="0">
                              <a:latin typeface="Cambria Math" panose="02040503050406030204" pitchFamily="18" charset="0"/>
                            </a:rPr>
                            <m:t>1−</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0.9</m:t>
                              </m:r>
                            </m:e>
                            <m:sup>
                              <m:r>
                                <a:rPr kumimoji="1" lang="en-US" altLang="zh-CN" b="0" i="1" smtClean="0">
                                  <a:latin typeface="Cambria Math" panose="02040503050406030204" pitchFamily="18" charset="0"/>
                                </a:rPr>
                                <m:t>1</m:t>
                              </m:r>
                            </m:sup>
                          </m:sSup>
                        </m:den>
                      </m:f>
                      <m:r>
                        <a:rPr kumimoji="1" lang="en-US" altLang="zh-CN" b="0" i="1" smtClean="0">
                          <a:latin typeface="Cambria Math" panose="02040503050406030204" pitchFamily="18" charset="0"/>
                        </a:rPr>
                        <m:t>=40</m:t>
                      </m:r>
                    </m:oMath>
                  </m:oMathPara>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086" t="-2632"/>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Adam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buNone/>
                </a:pPr>
                <a:r>
                  <a:rPr kumimoji="1" lang="zh-CN" altLang="en-US" dirty="0" smtClean="0"/>
                  <a:t>偏差的修正：</a:t>
                </a:r>
                <a:endParaRPr kumimoji="1" lang="en-US" altLang="zh-CN" dirty="0" smtClean="0"/>
              </a:p>
              <a:p>
                <a:pPr marL="0" indent="0">
                  <a:buNone/>
                </a:pPr>
                <a14:m>
                  <m:oMathPara xmlns:m="http://schemas.openxmlformats.org/officeDocument/2006/math">
                    <m:oMathParaPr>
                      <m:jc m:val="left"/>
                    </m:oMathParaPr>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𝑣</m:t>
                          </m:r>
                        </m:e>
                        <m:sup>
                          <m:r>
                            <a:rPr kumimoji="1" lang="en-US" altLang="zh-CN" i="1">
                              <a:latin typeface="Cambria Math" panose="02040503050406030204" pitchFamily="18" charset="0"/>
                            </a:rPr>
                            <m:t>0</m:t>
                          </m:r>
                        </m:sup>
                      </m:sSup>
                      <m:r>
                        <a:rPr kumimoji="1" lang="en-US" altLang="zh-CN" i="1">
                          <a:latin typeface="Cambria Math" panose="02040503050406030204" pitchFamily="18" charset="0"/>
                        </a:rPr>
                        <m:t>=0</m:t>
                      </m:r>
                    </m:oMath>
                  </m:oMathPara>
                </a14:m>
                <a:endParaRPr kumimoji="1" lang="en-US" altLang="zh-CN"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𝑣</m:t>
                          </m:r>
                        </m:e>
                        <m:sup>
                          <m:r>
                            <a:rPr kumimoji="1" lang="en-US" altLang="zh-CN" i="1">
                              <a:latin typeface="Cambria Math" panose="02040503050406030204" pitchFamily="18" charset="0"/>
                            </a:rPr>
                            <m:t>1</m:t>
                          </m:r>
                        </m:sup>
                      </m:sSup>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𝛼</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𝑣</m:t>
                          </m:r>
                        </m:e>
                        <m:sup>
                          <m:r>
                            <a:rPr kumimoji="1" lang="en-US" altLang="zh-CN" i="1">
                              <a:latin typeface="Cambria Math" panose="02040503050406030204" pitchFamily="18" charset="0"/>
                              <a:ea typeface="Cambria Math" panose="02040503050406030204" pitchFamily="18" charset="0"/>
                            </a:rPr>
                            <m:t>0</m:t>
                          </m:r>
                        </m:sup>
                      </m:sSup>
                      <m:r>
                        <a:rPr kumimoji="1" lang="en-US" altLang="zh-CN" b="0" i="1" smtClean="0">
                          <a:latin typeface="Cambria Math" panose="02040503050406030204" pitchFamily="18" charset="0"/>
                          <a:ea typeface="Cambria Math" panose="02040503050406030204" pitchFamily="18" charset="0"/>
                        </a:rPr>
                        <m:t>+(1−</m:t>
                      </m:r>
                      <m:r>
                        <a:rPr kumimoji="1" lang="en-US" altLang="zh-CN" i="1">
                          <a:latin typeface="Cambria Math" panose="02040503050406030204" pitchFamily="18" charset="0"/>
                          <a:ea typeface="Cambria Math" panose="02040503050406030204" pitchFamily="18" charset="0"/>
                        </a:rPr>
                        <m:t>𝛼</m:t>
                      </m:r>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zh-CN" altLang="en-US" i="1" smtClean="0">
                              <a:latin typeface="Cambria Math" panose="02040503050406030204" pitchFamily="18" charset="0"/>
                              <a:ea typeface="Cambria Math" panose="02040503050406030204" pitchFamily="18" charset="0"/>
                            </a:rPr>
                            <m:t>𝜃</m:t>
                          </m:r>
                        </m:e>
                        <m:sup>
                          <m:r>
                            <a:rPr kumimoji="1" lang="en-US" altLang="zh-CN" i="1">
                              <a:latin typeface="Cambria Math" panose="02040503050406030204" pitchFamily="18" charset="0"/>
                              <a:ea typeface="Cambria Math" panose="02040503050406030204" pitchFamily="18" charset="0"/>
                            </a:rPr>
                            <m:t>0</m:t>
                          </m:r>
                        </m:sup>
                      </m:sSup>
                    </m:oMath>
                  </m:oMathPara>
                </a14:m>
                <a:endParaRPr kumimoji="1"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𝑣</m:t>
                          </m:r>
                        </m:e>
                        <m:sup>
                          <m:r>
                            <a:rPr kumimoji="1" lang="en-US" altLang="zh-CN" i="1">
                              <a:latin typeface="Cambria Math" panose="02040503050406030204" pitchFamily="18" charset="0"/>
                            </a:rPr>
                            <m:t>2</m:t>
                          </m:r>
                        </m:sup>
                      </m:sSup>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𝛼</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𝑣</m:t>
                          </m:r>
                        </m:e>
                        <m:sup>
                          <m:r>
                            <a:rPr kumimoji="1" lang="en-US" altLang="zh-CN" i="1">
                              <a:latin typeface="Cambria Math" panose="02040503050406030204" pitchFamily="18" charset="0"/>
                              <a:ea typeface="Cambria Math" panose="02040503050406030204" pitchFamily="18" charset="0"/>
                            </a:rPr>
                            <m:t>1</m:t>
                          </m:r>
                        </m:sup>
                      </m:sSup>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r>
                            <a:rPr kumimoji="1" lang="zh-CN" altLang="en-US" b="0" i="1" smtClean="0">
                              <a:latin typeface="Cambria Math" panose="02040503050406030204" pitchFamily="18" charset="0"/>
                              <a:ea typeface="Cambria Math" panose="02040503050406030204" pitchFamily="18" charset="0"/>
                            </a:rPr>
                            <m:t>𝛼</m:t>
                          </m:r>
                        </m:e>
                      </m:d>
                      <m:sSup>
                        <m:sSupPr>
                          <m:ctrlPr>
                            <a:rPr kumimoji="1" lang="en-US" altLang="zh-CN" i="1">
                              <a:latin typeface="Cambria Math" panose="02040503050406030204" pitchFamily="18" charset="0"/>
                              <a:ea typeface="Cambria Math" panose="02040503050406030204" pitchFamily="18" charset="0"/>
                            </a:rPr>
                          </m:ctrlPr>
                        </m:sSupPr>
                        <m:e>
                          <m:r>
                            <a:rPr kumimoji="1" lang="zh-CN" altLang="en-US" i="1" smtClean="0">
                              <a:latin typeface="Cambria Math" panose="02040503050406030204" pitchFamily="18" charset="0"/>
                              <a:ea typeface="Cambria Math" panose="02040503050406030204" pitchFamily="18" charset="0"/>
                            </a:rPr>
                            <m:t>𝜃</m:t>
                          </m:r>
                        </m:e>
                        <m:sup>
                          <m:r>
                            <a:rPr kumimoji="1" lang="en-US" altLang="zh-CN" i="1">
                              <a:latin typeface="Cambria Math" panose="02040503050406030204" pitchFamily="18" charset="0"/>
                              <a:ea typeface="Cambria Math" panose="02040503050406030204" pitchFamily="18" charset="0"/>
                            </a:rPr>
                            <m:t>1</m:t>
                          </m:r>
                        </m:sup>
                      </m:sSup>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𝛼</m:t>
                          </m:r>
                        </m:e>
                        <m:sup>
                          <m:r>
                            <a:rPr kumimoji="1" lang="en-US" altLang="zh-CN" i="1">
                              <a:latin typeface="Cambria Math" panose="02040503050406030204" pitchFamily="18" charset="0"/>
                              <a:ea typeface="Cambria Math" panose="02040503050406030204" pitchFamily="18" charset="0"/>
                            </a:rPr>
                            <m:t>2</m:t>
                          </m:r>
                        </m:sup>
                      </m:sSup>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𝑣</m:t>
                          </m:r>
                        </m:e>
                        <m:sup>
                          <m:r>
                            <a:rPr kumimoji="1" lang="en-US" altLang="zh-CN" i="1">
                              <a:latin typeface="Cambria Math" panose="02040503050406030204" pitchFamily="18" charset="0"/>
                              <a:ea typeface="Cambria Math" panose="02040503050406030204" pitchFamily="18" charset="0"/>
                            </a:rPr>
                            <m:t>0</m:t>
                          </m:r>
                        </m:sup>
                      </m:sSup>
                      <m:r>
                        <a:rPr kumimoji="1" lang="en-US" altLang="zh-CN" b="0" i="1" smtClean="0">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𝛼</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r>
                            <a:rPr kumimoji="1" lang="zh-CN" altLang="en-US" b="0" i="1" smtClean="0">
                              <a:latin typeface="Cambria Math" panose="02040503050406030204" pitchFamily="18" charset="0"/>
                              <a:ea typeface="Cambria Math" panose="02040503050406030204" pitchFamily="18" charset="0"/>
                            </a:rPr>
                            <m:t>𝛼</m:t>
                          </m:r>
                        </m:e>
                      </m:d>
                      <m:sSup>
                        <m:sSupPr>
                          <m:ctrlPr>
                            <a:rPr kumimoji="1" lang="en-US" altLang="zh-CN" i="1">
                              <a:latin typeface="Cambria Math" panose="02040503050406030204" pitchFamily="18" charset="0"/>
                              <a:ea typeface="Cambria Math" panose="02040503050406030204" pitchFamily="18" charset="0"/>
                            </a:rPr>
                          </m:ctrlPr>
                        </m:sSupPr>
                        <m:e>
                          <m:r>
                            <a:rPr kumimoji="1" lang="zh-CN" altLang="en-US" i="1" smtClean="0">
                              <a:latin typeface="Cambria Math" panose="02040503050406030204" pitchFamily="18" charset="0"/>
                              <a:ea typeface="Cambria Math" panose="02040503050406030204" pitchFamily="18" charset="0"/>
                            </a:rPr>
                            <m:t>𝜃</m:t>
                          </m:r>
                        </m:e>
                        <m:sup>
                          <m:r>
                            <a:rPr kumimoji="1" lang="en-US" altLang="zh-CN" i="1">
                              <a:latin typeface="Cambria Math" panose="02040503050406030204" pitchFamily="18" charset="0"/>
                              <a:ea typeface="Cambria Math" panose="02040503050406030204" pitchFamily="18" charset="0"/>
                            </a:rPr>
                            <m:t>0</m:t>
                          </m:r>
                        </m:sup>
                      </m:sSup>
                      <m:r>
                        <a:rPr kumimoji="1" lang="en-US" altLang="zh-CN" b="0" i="1" smtClean="0">
                          <a:latin typeface="Cambria Math" panose="02040503050406030204" pitchFamily="18" charset="0"/>
                          <a:ea typeface="Cambria Math" panose="02040503050406030204" pitchFamily="18" charset="0"/>
                        </a:rPr>
                        <m:t>+(1−</m:t>
                      </m:r>
                      <m:r>
                        <a:rPr kumimoji="1" lang="zh-CN" altLang="en-US" b="0" i="1" smtClean="0">
                          <a:latin typeface="Cambria Math" panose="02040503050406030204" pitchFamily="18" charset="0"/>
                          <a:ea typeface="Cambria Math" panose="02040503050406030204" pitchFamily="18" charset="0"/>
                        </a:rPr>
                        <m:t>𝛼</m:t>
                      </m:r>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zh-CN" altLang="en-US" i="1" smtClean="0">
                              <a:latin typeface="Cambria Math" panose="02040503050406030204" pitchFamily="18" charset="0"/>
                              <a:ea typeface="Cambria Math" panose="02040503050406030204" pitchFamily="18" charset="0"/>
                            </a:rPr>
                            <m:t>𝜃</m:t>
                          </m:r>
                        </m:e>
                        <m:sup>
                          <m:r>
                            <a:rPr kumimoji="1" lang="en-US" altLang="zh-CN" i="1">
                              <a:latin typeface="Cambria Math" panose="02040503050406030204" pitchFamily="18" charset="0"/>
                              <a:ea typeface="Cambria Math" panose="02040503050406030204" pitchFamily="18" charset="0"/>
                            </a:rPr>
                            <m:t>1</m:t>
                          </m:r>
                        </m:sup>
                      </m:sSup>
                    </m:oMath>
                  </m:oMathPara>
                </a14:m>
                <a:endParaRPr kumimoji="1"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𝑣</m:t>
                          </m:r>
                        </m:e>
                        <m:sup>
                          <m:r>
                            <a:rPr kumimoji="1" lang="en-US" altLang="zh-CN" b="0" i="1" smtClean="0">
                              <a:latin typeface="Cambria Math" panose="02040503050406030204" pitchFamily="18" charset="0"/>
                            </a:rPr>
                            <m:t>3</m:t>
                          </m:r>
                        </m:sup>
                      </m:sSup>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𝛼</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𝑣</m:t>
                          </m:r>
                        </m:e>
                        <m:sup>
                          <m:r>
                            <a:rPr kumimoji="1" lang="en-US" altLang="zh-CN" b="0" i="1" smtClean="0">
                              <a:latin typeface="Cambria Math" panose="02040503050406030204" pitchFamily="18" charset="0"/>
                              <a:ea typeface="Cambria Math" panose="02040503050406030204" pitchFamily="18" charset="0"/>
                            </a:rPr>
                            <m:t>2</m:t>
                          </m:r>
                        </m:sup>
                      </m:sSup>
                      <m:r>
                        <a:rPr kumimoji="1" lang="en-US" altLang="zh-CN" i="1">
                          <a:latin typeface="Cambria Math" panose="02040503050406030204" pitchFamily="18" charset="0"/>
                          <a:ea typeface="Cambria Math" panose="02040503050406030204" pitchFamily="18" charset="0"/>
                        </a:rPr>
                        <m:t>+</m:t>
                      </m:r>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1−</m:t>
                          </m:r>
                          <m:r>
                            <a:rPr kumimoji="1" lang="zh-CN" altLang="en-US" i="1">
                              <a:latin typeface="Cambria Math" panose="02040503050406030204" pitchFamily="18" charset="0"/>
                              <a:ea typeface="Cambria Math" panose="02040503050406030204" pitchFamily="18" charset="0"/>
                            </a:rPr>
                            <m:t>𝛼</m:t>
                          </m:r>
                        </m:e>
                      </m:d>
                      <m:sSup>
                        <m:sSupPr>
                          <m:ctrlPr>
                            <a:rPr kumimoji="1" lang="en-US" altLang="zh-CN" i="1">
                              <a:latin typeface="Cambria Math" panose="02040503050406030204" pitchFamily="18" charset="0"/>
                              <a:ea typeface="Cambria Math" panose="02040503050406030204" pitchFamily="18" charset="0"/>
                            </a:rPr>
                          </m:ctrlPr>
                        </m:sSupPr>
                        <m:e>
                          <m:r>
                            <a:rPr kumimoji="1" lang="zh-CN" altLang="en-US" i="1">
                              <a:latin typeface="Cambria Math" panose="02040503050406030204" pitchFamily="18" charset="0"/>
                              <a:ea typeface="Cambria Math" panose="02040503050406030204" pitchFamily="18" charset="0"/>
                            </a:rPr>
                            <m:t>𝜃</m:t>
                          </m:r>
                        </m:e>
                        <m:sup>
                          <m:r>
                            <a:rPr kumimoji="1" lang="en-US" altLang="zh-CN" b="0" i="1" smtClean="0">
                              <a:latin typeface="Cambria Math" panose="02040503050406030204" pitchFamily="18" charset="0"/>
                              <a:ea typeface="Cambria Math" panose="02040503050406030204" pitchFamily="18" charset="0"/>
                            </a:rPr>
                            <m:t>2</m:t>
                          </m:r>
                        </m:sup>
                      </m:sSup>
                    </m:oMath>
                  </m:oMathPara>
                </a14:m>
                <a:endParaRPr kumimoji="1" lang="en-US" altLang="zh-CN" i="1" dirty="0" smtClean="0">
                  <a:latin typeface="Cambria Math" panose="02040503050406030204" pitchFamily="18" charset="0"/>
                  <a:ea typeface="Cambria Math" panose="02040503050406030204" pitchFamily="18" charset="0"/>
                </a:endParaRPr>
              </a:p>
              <a:p>
                <a:pPr marL="0" indent="0">
                  <a:buNone/>
                </a:pPr>
                <a:r>
                  <a:rPr kumimoji="1" lang="en-US" altLang="zh-CN" dirty="0" smtClean="0">
                    <a:ea typeface="Cambria Math" panose="02040503050406030204" pitchFamily="18" charset="0"/>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𝛼</m:t>
                        </m:r>
                      </m:e>
                      <m:sup>
                        <m:r>
                          <a:rPr kumimoji="1" lang="en-US" altLang="zh-CN" b="0" i="1" smtClean="0">
                            <a:latin typeface="Cambria Math" panose="02040503050406030204" pitchFamily="18" charset="0"/>
                            <a:ea typeface="Cambria Math" panose="02040503050406030204" pitchFamily="18" charset="0"/>
                          </a:rPr>
                          <m:t>3</m:t>
                        </m:r>
                      </m:sup>
                    </m:sSup>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𝑣</m:t>
                        </m:r>
                      </m:e>
                      <m:sup>
                        <m:r>
                          <a:rPr kumimoji="1" lang="en-US" altLang="zh-CN" i="1">
                            <a:latin typeface="Cambria Math" panose="02040503050406030204" pitchFamily="18" charset="0"/>
                            <a:ea typeface="Cambria Math" panose="02040503050406030204" pitchFamily="18" charset="0"/>
                          </a:rPr>
                          <m:t>0</m:t>
                        </m:r>
                      </m:sup>
                    </m:sSup>
                    <m:r>
                      <a:rPr kumimoji="1" lang="en-US" altLang="zh-CN" i="1">
                        <a:latin typeface="Cambria Math" panose="02040503050406030204" pitchFamily="18" charset="0"/>
                        <a:ea typeface="Cambria Math" panose="02040503050406030204" pitchFamily="18" charset="0"/>
                      </a:rPr>
                      <m:t>+</m:t>
                    </m:r>
                    <m:sSup>
                      <m:sSupPr>
                        <m:ctrlPr>
                          <a:rPr kumimoji="1" lang="en-US" altLang="zh-CN" i="1" smtClean="0">
                            <a:latin typeface="Cambria Math" panose="02040503050406030204" pitchFamily="18" charset="0"/>
                            <a:ea typeface="Cambria Math" panose="02040503050406030204" pitchFamily="18" charset="0"/>
                          </a:rPr>
                        </m:ctrlPr>
                      </m:sSupPr>
                      <m:e>
                        <m:r>
                          <a:rPr kumimoji="1" lang="zh-CN" altLang="en-US" i="1" smtClean="0">
                            <a:latin typeface="Cambria Math" panose="02040503050406030204" pitchFamily="18" charset="0"/>
                            <a:ea typeface="Cambria Math" panose="02040503050406030204" pitchFamily="18" charset="0"/>
                          </a:rPr>
                          <m:t>𝛼</m:t>
                        </m:r>
                      </m:e>
                      <m:sup>
                        <m:r>
                          <a:rPr kumimoji="1" lang="en-US" altLang="zh-CN" b="0" i="1" smtClean="0">
                            <a:latin typeface="Cambria Math" panose="02040503050406030204" pitchFamily="18" charset="0"/>
                            <a:ea typeface="Cambria Math" panose="02040503050406030204" pitchFamily="18" charset="0"/>
                          </a:rPr>
                          <m:t>2</m:t>
                        </m:r>
                      </m:sup>
                    </m:s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1−</m:t>
                        </m:r>
                        <m:r>
                          <a:rPr kumimoji="1" lang="zh-CN" altLang="en-US" i="1">
                            <a:latin typeface="Cambria Math" panose="02040503050406030204" pitchFamily="18" charset="0"/>
                            <a:ea typeface="Cambria Math" panose="02040503050406030204" pitchFamily="18" charset="0"/>
                          </a:rPr>
                          <m:t>𝛼</m:t>
                        </m:r>
                      </m:e>
                    </m:d>
                    <m:sSup>
                      <m:sSupPr>
                        <m:ctrlPr>
                          <a:rPr kumimoji="1" lang="en-US" altLang="zh-CN" i="1">
                            <a:latin typeface="Cambria Math" panose="02040503050406030204" pitchFamily="18" charset="0"/>
                            <a:ea typeface="Cambria Math" panose="02040503050406030204" pitchFamily="18" charset="0"/>
                          </a:rPr>
                        </m:ctrlPr>
                      </m:sSupPr>
                      <m:e>
                        <m:r>
                          <a:rPr kumimoji="1" lang="zh-CN" altLang="en-US" i="1">
                            <a:latin typeface="Cambria Math" panose="02040503050406030204" pitchFamily="18" charset="0"/>
                            <a:ea typeface="Cambria Math" panose="02040503050406030204" pitchFamily="18" charset="0"/>
                          </a:rPr>
                          <m:t>𝜃</m:t>
                        </m:r>
                      </m:e>
                      <m:sup>
                        <m:r>
                          <a:rPr kumimoji="1" lang="en-US" altLang="zh-CN" i="1">
                            <a:latin typeface="Cambria Math" panose="02040503050406030204" pitchFamily="18" charset="0"/>
                            <a:ea typeface="Cambria Math" panose="02040503050406030204" pitchFamily="18" charset="0"/>
                          </a:rPr>
                          <m:t>0</m:t>
                        </m:r>
                      </m:sup>
                    </m:s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𝛼</m:t>
                    </m:r>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1−</m:t>
                        </m:r>
                        <m:r>
                          <a:rPr kumimoji="1" lang="zh-CN" altLang="en-US" i="1">
                            <a:latin typeface="Cambria Math" panose="02040503050406030204" pitchFamily="18" charset="0"/>
                            <a:ea typeface="Cambria Math" panose="02040503050406030204" pitchFamily="18" charset="0"/>
                          </a:rPr>
                          <m:t>𝛼</m:t>
                        </m:r>
                      </m:e>
                    </m:d>
                    <m:sSup>
                      <m:sSupPr>
                        <m:ctrlPr>
                          <a:rPr kumimoji="1" lang="en-US" altLang="zh-CN" i="1">
                            <a:latin typeface="Cambria Math" panose="02040503050406030204" pitchFamily="18" charset="0"/>
                            <a:ea typeface="Cambria Math" panose="02040503050406030204" pitchFamily="18" charset="0"/>
                          </a:rPr>
                        </m:ctrlPr>
                      </m:sSupPr>
                      <m:e>
                        <m:r>
                          <a:rPr kumimoji="1" lang="zh-CN" altLang="en-US" i="1">
                            <a:latin typeface="Cambria Math" panose="02040503050406030204" pitchFamily="18" charset="0"/>
                            <a:ea typeface="Cambria Math" panose="02040503050406030204" pitchFamily="18" charset="0"/>
                          </a:rPr>
                          <m:t>𝜃</m:t>
                        </m:r>
                      </m:e>
                      <m:sup>
                        <m:r>
                          <a:rPr kumimoji="1" lang="en-US" altLang="zh-CN" i="1">
                            <a:latin typeface="Cambria Math" panose="02040503050406030204" pitchFamily="18" charset="0"/>
                            <a:ea typeface="Cambria Math" panose="02040503050406030204" pitchFamily="18" charset="0"/>
                          </a:rPr>
                          <m:t>1</m:t>
                        </m:r>
                      </m:sup>
                    </m:sSup>
                    <m:r>
                      <a:rPr kumimoji="1" lang="en-US" altLang="zh-CN" b="0" i="1" smtClean="0">
                        <a:latin typeface="Cambria Math" panose="02040503050406030204" pitchFamily="18" charset="0"/>
                        <a:ea typeface="Cambria Math" panose="02040503050406030204" pitchFamily="18" charset="0"/>
                      </a:rPr>
                      <m:t>+(1−</m:t>
                    </m:r>
                    <m:r>
                      <a:rPr kumimoji="1" lang="zh-CN" altLang="en-US" b="0" i="1" smtClean="0">
                        <a:latin typeface="Cambria Math" panose="02040503050406030204" pitchFamily="18" charset="0"/>
                        <a:ea typeface="Cambria Math" panose="02040503050406030204" pitchFamily="18" charset="0"/>
                      </a:rPr>
                      <m:t>𝛼</m:t>
                    </m:r>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r>
                          <a:rPr kumimoji="1" lang="zh-CN" altLang="en-US" b="0" i="1" smtClean="0">
                            <a:latin typeface="Cambria Math" panose="02040503050406030204" pitchFamily="18" charset="0"/>
                            <a:ea typeface="Cambria Math" panose="02040503050406030204" pitchFamily="18" charset="0"/>
                          </a:rPr>
                          <m:t>𝜃</m:t>
                        </m:r>
                      </m:e>
                      <m:sup>
                        <m:r>
                          <a:rPr kumimoji="1" lang="en-US" altLang="zh-CN" b="0" i="1" smtClean="0">
                            <a:latin typeface="Cambria Math" panose="02040503050406030204" pitchFamily="18" charset="0"/>
                            <a:ea typeface="Cambria Math" panose="02040503050406030204" pitchFamily="18" charset="0"/>
                          </a:rPr>
                          <m:t>2</m:t>
                        </m:r>
                      </m:sup>
                    </m:sSup>
                  </m:oMath>
                </a14:m>
                <a:endParaRPr kumimoji="1" lang="en-US" altLang="zh-CN" dirty="0"/>
              </a:p>
              <a:p>
                <a:pPr marL="0" indent="0">
                  <a:buNone/>
                </a:pPr>
                <a:r>
                  <a:rPr lang="en-US" altLang="zh-CN" dirty="0" smtClean="0"/>
                  <a:t>……</a:t>
                </a:r>
              </a:p>
              <a:p>
                <a:pPr marL="0" indent="0">
                  <a:buNone/>
                </a:pPr>
                <a:r>
                  <a:rPr lang="zh-CN" altLang="en-US" dirty="0" smtClean="0"/>
                  <a:t>权值和为</a:t>
                </a:r>
                <a:r>
                  <a:rPr lang="en-US" altLang="zh-CN" dirty="0" smtClean="0"/>
                  <a:t>1</a:t>
                </a:r>
                <a:r>
                  <a:rPr lang="zh-CN" altLang="en-US" dirty="0" smtClean="0"/>
                  <a:t>，出去</a:t>
                </a:r>
                <a14:m>
                  <m:oMath xmlns:m="http://schemas.openxmlformats.org/officeDocument/2006/math">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𝑣</m:t>
                        </m:r>
                      </m:e>
                      <m:sup>
                        <m:r>
                          <a:rPr kumimoji="1" lang="en-US" altLang="zh-CN" i="1">
                            <a:latin typeface="Cambria Math" panose="02040503050406030204" pitchFamily="18" charset="0"/>
                            <a:ea typeface="Cambria Math" panose="02040503050406030204" pitchFamily="18" charset="0"/>
                          </a:rPr>
                          <m:t>0</m:t>
                        </m:r>
                      </m:sup>
                    </m:sSup>
                  </m:oMath>
                </a14:m>
                <a:r>
                  <a:rPr lang="zh-CN" altLang="en-US" dirty="0" smtClean="0"/>
                  <a:t>的权值</a:t>
                </a:r>
                <a14:m>
                  <m:oMath xmlns:m="http://schemas.openxmlformats.org/officeDocument/2006/math">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𝛼</m:t>
                        </m:r>
                      </m:e>
                      <m:sup>
                        <m:r>
                          <a:rPr kumimoji="1" lang="en-US" altLang="zh-CN" b="0" i="1" smtClean="0">
                            <a:latin typeface="Cambria Math" panose="02040503050406030204" pitchFamily="18" charset="0"/>
                            <a:ea typeface="Cambria Math" panose="02040503050406030204" pitchFamily="18" charset="0"/>
                          </a:rPr>
                          <m:t>𝑡</m:t>
                        </m:r>
                      </m:sup>
                    </m:sSup>
                  </m:oMath>
                </a14:m>
                <a:r>
                  <a:rPr lang="en-US" altLang="zh-CN" dirty="0" smtClean="0"/>
                  <a:t>,</a:t>
                </a:r>
                <a:r>
                  <a:rPr lang="zh-CN" altLang="en-US" dirty="0" smtClean="0"/>
                  <a:t>剩下有效的统计权值为</a:t>
                </a:r>
                <a14:m>
                  <m:oMath xmlns:m="http://schemas.openxmlformats.org/officeDocument/2006/math">
                    <m:d>
                      <m:dPr>
                        <m:ctrlPr>
                          <a:rPr kumimoji="1" lang="en-US" altLang="zh-CN" i="1" smtClean="0">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1−</m:t>
                        </m:r>
                        <m:sSup>
                          <m:sSupPr>
                            <m:ctrlPr>
                              <a:rPr kumimoji="1" lang="en-US" altLang="zh-CN" i="1" smtClean="0">
                                <a:latin typeface="Cambria Math" panose="02040503050406030204" pitchFamily="18" charset="0"/>
                                <a:ea typeface="Cambria Math" panose="02040503050406030204" pitchFamily="18" charset="0"/>
                              </a:rPr>
                            </m:ctrlPr>
                          </m:sSupPr>
                          <m:e>
                            <m:r>
                              <a:rPr kumimoji="1" lang="zh-CN" altLang="en-US" i="1" smtClean="0">
                                <a:latin typeface="Cambria Math" panose="02040503050406030204" pitchFamily="18" charset="0"/>
                                <a:ea typeface="Cambria Math" panose="02040503050406030204" pitchFamily="18" charset="0"/>
                              </a:rPr>
                              <m:t>𝛼</m:t>
                            </m:r>
                          </m:e>
                          <m:sup>
                            <m:r>
                              <a:rPr kumimoji="1" lang="en-US" altLang="zh-CN" b="0" i="1" smtClean="0">
                                <a:latin typeface="Cambria Math" panose="02040503050406030204" pitchFamily="18" charset="0"/>
                                <a:ea typeface="Cambria Math" panose="02040503050406030204" pitchFamily="18" charset="0"/>
                              </a:rPr>
                              <m:t>𝑡</m:t>
                            </m:r>
                          </m:sup>
                        </m:sSup>
                      </m:e>
                    </m:d>
                  </m:oMath>
                </a14:m>
                <a:r>
                  <a:rPr lang="zh-CN" altLang="en-US" dirty="0" smtClean="0"/>
                  <a:t>，将结果除以权值</a:t>
                </a:r>
                <a14:m>
                  <m:oMath xmlns:m="http://schemas.openxmlformats.org/officeDocument/2006/math">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1−</m:t>
                        </m:r>
                        <m:sSup>
                          <m:sSupPr>
                            <m:ctrlPr>
                              <a:rPr kumimoji="1" lang="en-US" altLang="zh-CN" i="1">
                                <a:latin typeface="Cambria Math" panose="02040503050406030204" pitchFamily="18" charset="0"/>
                                <a:ea typeface="Cambria Math" panose="02040503050406030204" pitchFamily="18" charset="0"/>
                              </a:rPr>
                            </m:ctrlPr>
                          </m:sSupPr>
                          <m:e>
                            <m:r>
                              <a:rPr kumimoji="1" lang="zh-CN" altLang="en-US" i="1">
                                <a:latin typeface="Cambria Math" panose="02040503050406030204" pitchFamily="18" charset="0"/>
                                <a:ea typeface="Cambria Math" panose="02040503050406030204" pitchFamily="18" charset="0"/>
                              </a:rPr>
                              <m:t>𝛼</m:t>
                            </m:r>
                          </m:e>
                          <m:sup>
                            <m:r>
                              <a:rPr kumimoji="1" lang="en-US" altLang="zh-CN" i="1">
                                <a:latin typeface="Cambria Math" panose="02040503050406030204" pitchFamily="18" charset="0"/>
                                <a:ea typeface="Cambria Math" panose="02040503050406030204" pitchFamily="18" charset="0"/>
                              </a:rPr>
                              <m:t>𝑡</m:t>
                            </m:r>
                          </m:sup>
                        </m:sSup>
                      </m:e>
                    </m:d>
                  </m:oMath>
                </a14:m>
                <a:r>
                  <a:rPr lang="zh-CN" altLang="en-US" dirty="0" smtClean="0"/>
                  <a:t>就相当于参数的修正。</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217"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3274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批标准化（</a:t>
            </a:r>
            <a:r>
              <a:rPr kumimoji="1" lang="en-US" altLang="zh-CN" dirty="0"/>
              <a:t>Batch</a:t>
            </a:r>
            <a:r>
              <a:rPr kumimoji="1" lang="zh-CN" altLang="en-US" dirty="0"/>
              <a:t> </a:t>
            </a:r>
            <a:r>
              <a:rPr kumimoji="1" lang="en-US" altLang="zh-CN" dirty="0"/>
              <a:t>Normalization</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p:cNvPr>
              <p:cNvSpPr>
                <a:spLocks noGrp="1"/>
              </p:cNvSpPr>
              <p:nvPr>
                <p:ph idx="1"/>
              </p:nvPr>
            </p:nvSpPr>
            <p:spPr/>
            <p:txBody>
              <a:bodyPr/>
              <a:lstStyle/>
              <a:p>
                <a:pPr marL="0" indent="0">
                  <a:buNone/>
                </a:pPr>
                <a:r>
                  <a:rPr kumimoji="1" lang="zh-CN" altLang="en-US" dirty="0"/>
                  <a:t>标准化：</a:t>
                </a:r>
                <a:endParaRPr kumimoji="1" lang="en-US" altLang="zh-CN" dirty="0"/>
              </a:p>
              <a:p>
                <a:pPr marL="0" indent="0">
                  <a:buNone/>
                </a:pPr>
                <a:endParaRPr kumimoji="1" lang="en-US" altLang="zh-CN" dirty="0"/>
              </a:p>
              <a:p>
                <a:pPr marL="0" indent="0">
                  <a:buNone/>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𝑋</m:t>
                          </m:r>
                        </m:e>
                        <m:sup>
                          <m:r>
                            <a:rPr kumimoji="1" lang="en-US" altLang="zh-CN" b="0" i="1" smtClean="0">
                              <a:latin typeface="Cambria Math" panose="02040503050406030204" pitchFamily="18" charset="0"/>
                            </a:rPr>
                            <m:t>′</m:t>
                          </m:r>
                        </m:sup>
                      </m:sSup>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𝜇</m:t>
                          </m:r>
                        </m:num>
                        <m:den>
                          <m:r>
                            <a:rPr kumimoji="1" lang="en-US" altLang="zh-CN" b="0" i="1" smtClean="0">
                              <a:latin typeface="Cambria Math" panose="02040503050406030204" pitchFamily="18" charset="0"/>
                              <a:ea typeface="Cambria Math" panose="02040503050406030204" pitchFamily="18" charset="0"/>
                            </a:rPr>
                            <m:t>𝜎</m:t>
                          </m:r>
                        </m:den>
                      </m:f>
                    </m:oMath>
                  </m:oMathPara>
                </a14:m>
                <a:endParaRPr kumimoji="1" lang="en-US" altLang="zh-CN" dirty="0"/>
              </a:p>
              <a:p>
                <a:pPr marL="0" indent="0">
                  <a:buNone/>
                </a:pPr>
                <a:r>
                  <a:rPr kumimoji="1" lang="zh-CN" altLang="en-US" dirty="0"/>
                  <a:t>其中</a:t>
                </a:r>
                <a14:m>
                  <m:oMath xmlns:m="http://schemas.openxmlformats.org/officeDocument/2006/math">
                    <m:r>
                      <a:rPr kumimoji="1" lang="en-US" altLang="zh-CN" i="1">
                        <a:latin typeface="Cambria Math" panose="02040503050406030204" pitchFamily="18" charset="0"/>
                        <a:ea typeface="Cambria Math" panose="02040503050406030204" pitchFamily="18" charset="0"/>
                      </a:rPr>
                      <m:t>𝜇</m:t>
                    </m:r>
                  </m:oMath>
                </a14:m>
                <a:r>
                  <a:rPr kumimoji="1" lang="zh-CN" altLang="en-US" dirty="0"/>
                  <a:t>为均值，</a:t>
                </a:r>
                <a14:m>
                  <m:oMath xmlns:m="http://schemas.openxmlformats.org/officeDocument/2006/math">
                    <m:r>
                      <a:rPr kumimoji="1" lang="zh-CN" altLang="en-US" i="1" smtClean="0">
                        <a:latin typeface="Cambria Math" panose="02040503050406030204" pitchFamily="18" charset="0"/>
                      </a:rPr>
                      <m:t>𝜎</m:t>
                    </m:r>
                  </m:oMath>
                </a14:m>
                <a:r>
                  <a:rPr kumimoji="1" lang="zh-CN" altLang="en-US" dirty="0"/>
                  <a:t>为标准差。</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086" t="-2632"/>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批标准化（</a:t>
            </a:r>
            <a:r>
              <a:rPr kumimoji="1" lang="en-US" altLang="zh-CN" dirty="0"/>
              <a:t>Batch</a:t>
            </a:r>
            <a:r>
              <a:rPr kumimoji="1" lang="zh-CN" altLang="en-US" dirty="0"/>
              <a:t> </a:t>
            </a:r>
            <a:r>
              <a:rPr kumimoji="1" lang="en-US" altLang="zh-CN" dirty="0"/>
              <a:t>Normalization</a:t>
            </a:r>
            <a:r>
              <a:rPr kumimoji="1" lang="zh-CN" altLang="en-US" dirty="0"/>
              <a:t>）</a:t>
            </a:r>
          </a:p>
        </p:txBody>
      </p:sp>
      <p:sp>
        <p:nvSpPr>
          <p:cNvPr id="3" name="内容占位符 2"/>
          <p:cNvSpPr>
            <a:spLocks noGrp="1"/>
          </p:cNvSpPr>
          <p:nvPr>
            <p:ph idx="1"/>
          </p:nvPr>
        </p:nvSpPr>
        <p:spPr>
          <a:xfrm>
            <a:off x="838200" y="1475668"/>
            <a:ext cx="10515600" cy="4351338"/>
          </a:xfrm>
        </p:spPr>
        <p:txBody>
          <a:bodyPr/>
          <a:lstStyle/>
          <a:p>
            <a:pPr marL="0" indent="0">
              <a:buNone/>
            </a:pPr>
            <a:r>
              <a:rPr kumimoji="1" lang="zh-CN" altLang="en-US" dirty="0"/>
              <a:t>标准化的作用</a:t>
            </a:r>
            <a:endParaRPr kumimoji="1" lang="en-US" altLang="zh-CN" dirty="0"/>
          </a:p>
          <a:p>
            <a:pPr marL="0" indent="0">
              <a:buNone/>
            </a:pPr>
            <a:r>
              <a:rPr lang="zh-CN" altLang="en-US" dirty="0"/>
              <a:t>        理论上对于每一种特征，需要使用</a:t>
            </a:r>
            <a:r>
              <a:rPr lang="zh-CN" altLang="en-US" b="1" dirty="0">
                <a:solidFill>
                  <a:srgbClr val="FF0000"/>
                </a:solidFill>
              </a:rPr>
              <a:t>不同的学习率</a:t>
            </a:r>
            <a:r>
              <a:rPr lang="zh-CN" altLang="en-US" dirty="0"/>
              <a:t>来保证其方向是往最小值收敛，但是由于梯度下降法只有一个学习率，那么在进行梯度下降的时候，就会受到数值比较大的特征的影响，而偏离最佳的下降路径。如果进行了归一化，那么目标函数就会比较圆，梯度下降法就会更好的收敛。</a:t>
            </a:r>
            <a:endParaRPr kumimoji="1" lang="en-US" altLang="zh-CN" dirty="0"/>
          </a:p>
          <a:p>
            <a:pPr marL="0" indent="0">
              <a:buNone/>
            </a:pPr>
            <a:endParaRPr kumimoji="1" lang="zh-CN" altLang="en-US" dirty="0"/>
          </a:p>
        </p:txBody>
      </p:sp>
      <p:pic>
        <p:nvPicPr>
          <p:cNvPr id="4" name="图片 3"/>
          <p:cNvPicPr>
            <a:picLocks noChangeAspect="1"/>
          </p:cNvPicPr>
          <p:nvPr/>
        </p:nvPicPr>
        <p:blipFill>
          <a:blip r:embed="rId2"/>
          <a:stretch>
            <a:fillRect/>
          </a:stretch>
        </p:blipFill>
        <p:spPr>
          <a:xfrm>
            <a:off x="675361" y="4083485"/>
            <a:ext cx="5540467" cy="2774515"/>
          </a:xfrm>
          <a:prstGeom prst="rect">
            <a:avLst/>
          </a:prstGeom>
        </p:spPr>
      </p:pic>
      <p:pic>
        <p:nvPicPr>
          <p:cNvPr id="5" name="图片 4"/>
          <p:cNvPicPr>
            <a:picLocks noChangeAspect="1"/>
          </p:cNvPicPr>
          <p:nvPr/>
        </p:nvPicPr>
        <p:blipFill>
          <a:blip r:embed="rId3"/>
          <a:stretch>
            <a:fillRect/>
          </a:stretch>
        </p:blipFill>
        <p:spPr>
          <a:xfrm>
            <a:off x="7742391" y="4251369"/>
            <a:ext cx="2803718" cy="2606631"/>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批标准化（</a:t>
            </a:r>
            <a:r>
              <a:rPr kumimoji="1" lang="en-US" altLang="zh-CN" dirty="0"/>
              <a:t>Batch</a:t>
            </a:r>
            <a:r>
              <a:rPr kumimoji="1" lang="zh-CN" altLang="en-US" dirty="0"/>
              <a:t> </a:t>
            </a:r>
            <a:r>
              <a:rPr kumimoji="1" lang="en-US" altLang="zh-CN" dirty="0"/>
              <a:t>Normalization</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p:cNvPr>
              <p:cNvSpPr>
                <a:spLocks noGrp="1"/>
              </p:cNvSpPr>
              <p:nvPr>
                <p:ph idx="1"/>
              </p:nvPr>
            </p:nvSpPr>
            <p:spPr/>
            <p:txBody>
              <a:bodyPr>
                <a:normAutofit/>
              </a:bodyPr>
              <a:lstStyle/>
              <a:p>
                <a:pPr marL="0" indent="0">
                  <a:buNone/>
                </a:pPr>
                <a:r>
                  <a:rPr kumimoji="1" lang="zh-CN" altLang="en-US" dirty="0"/>
                  <a:t>       批标准化启发式的将标准化方法以每批数据为基准，引入到神经网络的各层之中。</a:t>
                </a:r>
                <a:endParaRPr kumimoji="1" lang="en-US" altLang="zh-CN" dirty="0"/>
              </a:p>
              <a:p>
                <a:pPr marL="0" indent="0">
                  <a:buNone/>
                </a:pPr>
                <a14:m>
                  <m:oMathPara xmlns:m="http://schemas.openxmlformats.org/officeDocument/2006/math">
                    <m:oMathParaPr>
                      <m:jc m:val="centerGroup"/>
                    </m:oMathParaPr>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𝑋</m:t>
                          </m:r>
                        </m:e>
                        <m:sup>
                          <m:r>
                            <a:rPr kumimoji="1" lang="en-US" altLang="zh-CN" i="1">
                              <a:latin typeface="Cambria Math" panose="02040503050406030204" pitchFamily="18" charset="0"/>
                            </a:rPr>
                            <m:t>′</m:t>
                          </m:r>
                        </m:sup>
                      </m:sSup>
                      <m:r>
                        <a:rPr kumimoji="1" lang="en-US" altLang="zh-CN" i="1">
                          <a:latin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𝑋</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num>
                        <m:den>
                          <m:r>
                            <a:rPr kumimoji="1" lang="en-US" altLang="zh-CN" i="1">
                              <a:latin typeface="Cambria Math" panose="02040503050406030204" pitchFamily="18" charset="0"/>
                              <a:ea typeface="Cambria Math" panose="02040503050406030204" pitchFamily="18" charset="0"/>
                            </a:rPr>
                            <m:t>𝜎</m:t>
                          </m:r>
                        </m:den>
                      </m:f>
                    </m:oMath>
                  </m:oMathPara>
                </a14:m>
                <a:endParaRPr kumimoji="1" lang="en-US" altLang="zh-CN" dirty="0"/>
              </a:p>
              <a:p>
                <a:pPr marL="0" indent="0">
                  <a:buNone/>
                </a:pPr>
                <a:r>
                  <a:rPr kumimoji="1" lang="en-US" altLang="zh-CN" dirty="0"/>
                  <a:t>       </a:t>
                </a:r>
                <a:r>
                  <a:rPr kumimoji="1" lang="zh-CN" altLang="en-US" dirty="0"/>
                  <a:t>然后为了保持网络的表现力，通常还会添加一种“还原”操作。</a:t>
                </a:r>
                <a:endParaRPr kumimoji="1" lang="en-US" altLang="zh-CN" dirty="0"/>
              </a:p>
              <a:p>
                <a:pPr marL="0" indent="0">
                  <a:buNone/>
                </a:pPr>
                <a:endParaRPr kumimoji="1" lang="en-US" altLang="zh-CN" dirty="0"/>
              </a:p>
              <a:p>
                <a:pPr marL="0" indent="0">
                  <a:buNone/>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𝑋</m:t>
                          </m:r>
                        </m:e>
                        <m:sup>
                          <m:r>
                            <a:rPr kumimoji="1" lang="en-US" altLang="zh-CN" b="0" i="1" smtClean="0">
                              <a:latin typeface="Cambria Math" panose="02040503050406030204" pitchFamily="18" charset="0"/>
                            </a:rPr>
                            <m:t>′</m:t>
                          </m:r>
                        </m:sup>
                      </m:s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𝛾</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𝑋</m:t>
                          </m:r>
                        </m:e>
                        <m:sup>
                          <m:r>
                            <a:rPr kumimoji="1" lang="en-US" altLang="zh-CN" b="0" i="1" smtClean="0">
                              <a:latin typeface="Cambria Math" panose="02040503050406030204" pitchFamily="18" charset="0"/>
                              <a:ea typeface="Cambria Math" panose="02040503050406030204" pitchFamily="18" charset="0"/>
                            </a:rPr>
                            <m:t>′</m:t>
                          </m:r>
                        </m:sup>
                      </m:sSup>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𝛽</m:t>
                      </m:r>
                    </m:oMath>
                  </m:oMathPara>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17" t="-2521" r="-348"/>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批标准化（</a:t>
            </a:r>
            <a:r>
              <a:rPr kumimoji="1" lang="en-US" altLang="zh-CN" dirty="0"/>
              <a:t>Batch</a:t>
            </a:r>
            <a:r>
              <a:rPr kumimoji="1" lang="zh-CN" altLang="en-US" dirty="0"/>
              <a:t> </a:t>
            </a:r>
            <a:r>
              <a:rPr kumimoji="1" lang="en-US" altLang="zh-CN" dirty="0"/>
              <a:t>Normalization</a:t>
            </a:r>
            <a:r>
              <a:rPr kumimoji="1" lang="zh-CN" altLang="en-US" dirty="0"/>
              <a:t>）</a:t>
            </a:r>
          </a:p>
        </p:txBody>
      </p:sp>
      <p:sp>
        <p:nvSpPr>
          <p:cNvPr id="3" name="内容占位符 2"/>
          <p:cNvSpPr>
            <a:spLocks noGrp="1"/>
          </p:cNvSpPr>
          <p:nvPr>
            <p:ph idx="1"/>
          </p:nvPr>
        </p:nvSpPr>
        <p:spPr/>
        <p:txBody>
          <a:bodyPr/>
          <a:lstStyle/>
          <a:p>
            <a:pPr marL="0" indent="0">
              <a:buNone/>
            </a:pPr>
            <a:r>
              <a:rPr kumimoji="1" lang="zh-CN" altLang="en-US" dirty="0"/>
              <a:t>批标准化为什么有效？</a:t>
            </a:r>
            <a:endParaRPr kumimoji="1" lang="en-US" altLang="zh-CN" dirty="0"/>
          </a:p>
          <a:p>
            <a:pPr marL="0" indent="0">
              <a:buNone/>
            </a:pPr>
            <a:r>
              <a:rPr kumimoji="1" lang="zh-CN" altLang="en-US" dirty="0"/>
              <a:t>        </a:t>
            </a:r>
            <a:r>
              <a:rPr kumimoji="1" lang="zh-CN" altLang="en-US" b="1" dirty="0">
                <a:solidFill>
                  <a:srgbClr val="FF0000"/>
                </a:solidFill>
              </a:rPr>
              <a:t>缓解了梯度消失</a:t>
            </a:r>
            <a:r>
              <a:rPr kumimoji="1" lang="zh-CN" altLang="en-US" dirty="0"/>
              <a:t>问题：通过标准化将数据映射到靠近</a:t>
            </a:r>
            <a:r>
              <a:rPr kumimoji="1" lang="en-US" altLang="zh-CN" dirty="0"/>
              <a:t>0</a:t>
            </a:r>
            <a:r>
              <a:rPr kumimoji="1" lang="zh-CN" altLang="en-US" dirty="0"/>
              <a:t>的地方，一定程度上避免落入饱和区。</a:t>
            </a:r>
            <a:endParaRPr kumimoji="1" lang="en-US" altLang="zh-CN" dirty="0"/>
          </a:p>
          <a:p>
            <a:pPr marL="0" indent="0">
              <a:buNone/>
            </a:pPr>
            <a:endParaRPr kumimoji="1" lang="en-US" altLang="zh-CN" dirty="0"/>
          </a:p>
          <a:p>
            <a:pPr marL="0" indent="0">
              <a:buNone/>
            </a:pPr>
            <a:r>
              <a:rPr kumimoji="1" lang="zh-CN" altLang="en-US" dirty="0"/>
              <a:t>        </a:t>
            </a:r>
          </a:p>
        </p:txBody>
      </p:sp>
      <p:pic>
        <p:nvPicPr>
          <p:cNvPr id="4" name="图片 3"/>
          <p:cNvPicPr>
            <a:picLocks noChangeAspect="1"/>
          </p:cNvPicPr>
          <p:nvPr/>
        </p:nvPicPr>
        <p:blipFill>
          <a:blip r:embed="rId2"/>
          <a:stretch>
            <a:fillRect/>
          </a:stretch>
        </p:blipFill>
        <p:spPr>
          <a:xfrm>
            <a:off x="2335798" y="3200399"/>
            <a:ext cx="6661985" cy="3501189"/>
          </a:xfrm>
          <a:prstGeom prst="rect">
            <a:avLst/>
          </a:prstGeom>
        </p:spPr>
      </p:pic>
      <p:cxnSp>
        <p:nvCxnSpPr>
          <p:cNvPr id="6" name="直线连接符 5"/>
          <p:cNvCxnSpPr/>
          <p:nvPr/>
        </p:nvCxnSpPr>
        <p:spPr>
          <a:xfrm flipV="1">
            <a:off x="5149516" y="3429000"/>
            <a:ext cx="0" cy="2863517"/>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p:nvCxnSpPr>
        <p:spPr>
          <a:xfrm flipV="1">
            <a:off x="6697579" y="3429000"/>
            <a:ext cx="0" cy="2863517"/>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批标准化（</a:t>
            </a:r>
            <a:r>
              <a:rPr kumimoji="1" lang="en-US" altLang="zh-CN" dirty="0"/>
              <a:t>Batch</a:t>
            </a:r>
            <a:r>
              <a:rPr kumimoji="1" lang="zh-CN" altLang="en-US" dirty="0"/>
              <a:t> </a:t>
            </a:r>
            <a:r>
              <a:rPr kumimoji="1" lang="en-US" altLang="zh-CN" dirty="0"/>
              <a:t>Normalization</a:t>
            </a:r>
            <a:r>
              <a:rPr kumimoji="1" lang="zh-CN" altLang="en-US" dirty="0"/>
              <a:t>）</a:t>
            </a:r>
          </a:p>
        </p:txBody>
      </p:sp>
      <p:sp>
        <p:nvSpPr>
          <p:cNvPr id="3" name="内容占位符 2"/>
          <p:cNvSpPr>
            <a:spLocks noGrp="1"/>
          </p:cNvSpPr>
          <p:nvPr>
            <p:ph idx="1"/>
          </p:nvPr>
        </p:nvSpPr>
        <p:spPr/>
        <p:txBody>
          <a:bodyPr/>
          <a:lstStyle/>
          <a:p>
            <a:pPr marL="0" indent="0">
              <a:buNone/>
            </a:pPr>
            <a:r>
              <a:rPr kumimoji="1" lang="zh-CN" altLang="en-US" dirty="0" smtClean="0"/>
              <a:t>        在</a:t>
            </a:r>
            <a:r>
              <a:rPr kumimoji="1" lang="zh-CN" altLang="en-US" dirty="0"/>
              <a:t>训练过程中网络每层输入的分布一直在</a:t>
            </a:r>
            <a:r>
              <a:rPr kumimoji="1" lang="zh-CN" altLang="en-US" dirty="0" smtClean="0"/>
              <a:t>改变（</a:t>
            </a:r>
            <a:r>
              <a:rPr kumimoji="1" lang="en-US" altLang="zh-CN" dirty="0"/>
              <a:t> covariate shift </a:t>
            </a:r>
            <a:r>
              <a:rPr kumimoji="1" lang="zh-CN" altLang="en-US" dirty="0" smtClean="0"/>
              <a:t>）</a:t>
            </a:r>
            <a:r>
              <a:rPr kumimoji="1" lang="en-US" altLang="zh-CN" dirty="0" smtClean="0"/>
              <a:t>, </a:t>
            </a:r>
            <a:r>
              <a:rPr kumimoji="1" lang="zh-CN" altLang="en-US" dirty="0"/>
              <a:t>会使训练过程难度加大，但可以通过标准化每层的输入解决这个问题</a:t>
            </a:r>
            <a:r>
              <a:rPr kumimoji="1" lang="zh-CN" altLang="en-US" dirty="0" smtClean="0"/>
              <a:t>。</a:t>
            </a:r>
            <a:endParaRPr kumimoji="1" lang="en-US" altLang="zh-CN" dirty="0" smtClean="0"/>
          </a:p>
          <a:p>
            <a:pPr marL="0" indent="0">
              <a:buNone/>
            </a:pPr>
            <a:endParaRPr kumimoji="1" lang="en-US" altLang="zh-CN" dirty="0" smtClean="0"/>
          </a:p>
          <a:p>
            <a:pPr marL="0" indent="0">
              <a:buNone/>
            </a:pPr>
            <a:r>
              <a:rPr kumimoji="1" lang="en-US" altLang="zh-CN" b="1" dirty="0">
                <a:solidFill>
                  <a:srgbClr val="FF0000"/>
                </a:solidFill>
              </a:rPr>
              <a:t>covariate shift</a:t>
            </a:r>
            <a:r>
              <a:rPr kumimoji="1" lang="zh-CN" altLang="en-US" b="1" dirty="0" smtClean="0">
                <a:solidFill>
                  <a:srgbClr val="FF0000"/>
                </a:solidFill>
              </a:rPr>
              <a:t>现象</a:t>
            </a:r>
            <a:r>
              <a:rPr kumimoji="1" lang="zh-CN" altLang="en-US" dirty="0"/>
              <a:t>：</a:t>
            </a:r>
            <a:r>
              <a:rPr kumimoji="1" lang="zh-CN" altLang="en-US" dirty="0" smtClean="0"/>
              <a:t>在机器学习中这个</a:t>
            </a:r>
            <a:r>
              <a:rPr kumimoji="1" lang="zh-CN" altLang="en-US" dirty="0"/>
              <a:t>指的是训练集的数据分布和预测集的数据分布不一致，这样的情况下如果我们在训练集上训练出一个分类器，肯定在预测集上不会取得比较好的效果。这种训练集和预测集样本分布不一致的问题就叫做“</a:t>
            </a:r>
            <a:r>
              <a:rPr kumimoji="1" lang="en-US" altLang="zh-CN" dirty="0"/>
              <a:t>covariate shift”</a:t>
            </a:r>
            <a:r>
              <a:rPr kumimoji="1" lang="zh-CN" altLang="en-US" dirty="0"/>
              <a:t>现象。</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深度学习中的优化与纯优化区别</a:t>
            </a:r>
          </a:p>
        </p:txBody>
      </p:sp>
      <p:sp>
        <p:nvSpPr>
          <p:cNvPr id="3" name="内容占位符 2"/>
          <p:cNvSpPr>
            <a:spLocks noGrp="1"/>
          </p:cNvSpPr>
          <p:nvPr>
            <p:ph idx="1"/>
          </p:nvPr>
        </p:nvSpPr>
        <p:spPr/>
        <p:txBody>
          <a:bodyPr/>
          <a:lstStyle/>
          <a:p>
            <a:pPr marL="0" indent="0">
              <a:buNone/>
            </a:pPr>
            <a:r>
              <a:rPr kumimoji="1" lang="en-US" altLang="zh-CN" dirty="0"/>
              <a:t>1.</a:t>
            </a:r>
            <a:r>
              <a:rPr kumimoji="1" lang="zh-CN" altLang="en-US" dirty="0"/>
              <a:t> 深度学习中的优化与纯优化的</a:t>
            </a:r>
            <a:r>
              <a:rPr kumimoji="1" lang="zh-CN" altLang="en-US" b="1" dirty="0">
                <a:solidFill>
                  <a:srgbClr val="FF0000"/>
                </a:solidFill>
              </a:rPr>
              <a:t>根本区别</a:t>
            </a:r>
            <a:r>
              <a:rPr kumimoji="1" lang="zh-CN" altLang="en-US" dirty="0"/>
              <a:t>在于</a:t>
            </a:r>
            <a:r>
              <a:rPr kumimoji="1" lang="zh-CN" altLang="en-US" b="1" dirty="0">
                <a:solidFill>
                  <a:srgbClr val="FF0000"/>
                </a:solidFill>
              </a:rPr>
              <a:t>优化目标对象不同</a:t>
            </a:r>
            <a:r>
              <a:rPr kumimoji="1" lang="zh-CN" altLang="en-US" dirty="0"/>
              <a:t>。纯优化通常优化的是目标函数，而深度学习优化希望通过优化代理损失函数而间接优化最终度量指标（如</a:t>
            </a:r>
            <a:r>
              <a:rPr kumimoji="1" lang="en-US" altLang="zh-CN" dirty="0"/>
              <a:t>AUC</a:t>
            </a:r>
            <a:r>
              <a:rPr kumimoji="1" lang="zh-CN" altLang="en-US" dirty="0"/>
              <a:t>、</a:t>
            </a:r>
            <a:r>
              <a:rPr kumimoji="1" lang="en-US" altLang="zh-CN" dirty="0" err="1"/>
              <a:t>pricision</a:t>
            </a:r>
            <a:r>
              <a:rPr kumimoji="1" lang="zh-CN" altLang="en-US" dirty="0"/>
              <a:t>）。</a:t>
            </a:r>
            <a:endParaRPr kumimoji="1" lang="en-US" altLang="zh-CN" dirty="0"/>
          </a:p>
          <a:p>
            <a:pPr marL="0" indent="0">
              <a:buNone/>
            </a:pPr>
            <a:endParaRPr kumimoji="1" lang="en-US" altLang="zh-CN"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批标准化（</a:t>
            </a:r>
            <a:r>
              <a:rPr kumimoji="1" lang="en-US" altLang="zh-CN" dirty="0"/>
              <a:t>Batch</a:t>
            </a:r>
            <a:r>
              <a:rPr kumimoji="1" lang="zh-CN" altLang="en-US" dirty="0"/>
              <a:t> </a:t>
            </a:r>
            <a:r>
              <a:rPr kumimoji="1" lang="en-US" altLang="zh-CN" dirty="0"/>
              <a:t>Normalization</a:t>
            </a:r>
            <a:r>
              <a:rPr kumimoji="1" lang="zh-CN" altLang="en-US" dirty="0"/>
              <a:t>）</a:t>
            </a:r>
          </a:p>
        </p:txBody>
      </p:sp>
      <p:sp>
        <p:nvSpPr>
          <p:cNvPr id="3" name="内容占位符 2"/>
          <p:cNvSpPr>
            <a:spLocks noGrp="1"/>
          </p:cNvSpPr>
          <p:nvPr>
            <p:ph idx="1"/>
          </p:nvPr>
        </p:nvSpPr>
        <p:spPr/>
        <p:txBody>
          <a:bodyPr/>
          <a:lstStyle/>
          <a:p>
            <a:pPr marL="0" indent="0">
              <a:buNone/>
            </a:pPr>
            <a:r>
              <a:rPr kumimoji="1" lang="zh-CN" altLang="en-US" dirty="0"/>
              <a:t>有轻微的</a:t>
            </a:r>
            <a:r>
              <a:rPr kumimoji="1" lang="zh-CN" altLang="en-US" b="1" dirty="0">
                <a:solidFill>
                  <a:srgbClr val="FF0000"/>
                </a:solidFill>
              </a:rPr>
              <a:t>正则化</a:t>
            </a:r>
            <a:r>
              <a:rPr kumimoji="1" lang="zh-CN" altLang="en-US" dirty="0"/>
              <a:t>作用。</a:t>
            </a:r>
            <a:endParaRPr kumimoji="1" lang="en-US" altLang="zh-CN" dirty="0"/>
          </a:p>
          <a:p>
            <a:pPr marL="0" indent="0">
              <a:buNone/>
            </a:pPr>
            <a:r>
              <a:rPr kumimoji="1" lang="zh-CN" altLang="en-US" dirty="0"/>
              <a:t>        对于同一个样本，在不同的迭代中通常属于不同的批次，从而导致每一次标准化中的均值和标准差都不同，所以得到的标准化结果也会发生变化。由于引入了这样的随机性，使得模型更加鲁棒。</a:t>
            </a:r>
            <a:endParaRPr kumimoji="1" lang="en-US" altLang="zh-CN"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03251-DAA6-064E-9210-8F325B92978B}"/>
              </a:ext>
            </a:extLst>
          </p:cNvPr>
          <p:cNvSpPr>
            <a:spLocks noGrp="1"/>
          </p:cNvSpPr>
          <p:nvPr>
            <p:ph type="title"/>
          </p:nvPr>
        </p:nvSpPr>
        <p:spPr/>
        <p:txBody>
          <a:bodyPr/>
          <a:lstStyle/>
          <a:p>
            <a:r>
              <a:rPr kumimoji="1" lang="zh-CN" altLang="en-US" dirty="0"/>
              <a:t>批标准化（</a:t>
            </a:r>
            <a:r>
              <a:rPr kumimoji="1" lang="en-US" altLang="zh-CN" dirty="0"/>
              <a:t>Batch</a:t>
            </a:r>
            <a:r>
              <a:rPr kumimoji="1" lang="zh-CN" altLang="en-US" dirty="0"/>
              <a:t> </a:t>
            </a:r>
            <a:r>
              <a:rPr kumimoji="1" lang="en-US" altLang="zh-CN" dirty="0"/>
              <a:t>Normalization</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45AC22-DC48-9041-8B31-F52FD0146989}"/>
                  </a:ext>
                </a:extLst>
              </p:cNvPr>
              <p:cNvSpPr>
                <a:spLocks noGrp="1"/>
              </p:cNvSpPr>
              <p:nvPr>
                <p:ph idx="1"/>
              </p:nvPr>
            </p:nvSpPr>
            <p:spPr/>
            <p:txBody>
              <a:bodyPr/>
              <a:lstStyle/>
              <a:p>
                <a:pPr marL="0" indent="0">
                  <a:buNone/>
                </a:pPr>
                <a:r>
                  <a:rPr kumimoji="1" lang="zh-CN" altLang="en-US" dirty="0"/>
                  <a:t>为了保持网络的表现力，通常还会添加一种“还原”操作。</a:t>
                </a:r>
                <a:endParaRPr kumimoji="1" lang="en-US" altLang="zh-CN" dirty="0"/>
              </a:p>
              <a:p>
                <a:pPr marL="0" indent="0">
                  <a:buNone/>
                </a:pPr>
                <a:endParaRPr kumimoji="1"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𝑋</m:t>
                          </m:r>
                        </m:e>
                        <m:sup>
                          <m:r>
                            <a:rPr kumimoji="1" lang="en-US" altLang="zh-CN" i="1">
                              <a:latin typeface="Cambria Math" panose="02040503050406030204" pitchFamily="18" charset="0"/>
                            </a:rPr>
                            <m:t>′</m:t>
                          </m:r>
                        </m:sup>
                      </m:sSup>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𝛾</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𝑋</m:t>
                          </m:r>
                        </m:e>
                        <m:sup>
                          <m:r>
                            <a:rPr kumimoji="1" lang="en-US" altLang="zh-CN" i="1">
                              <a:latin typeface="Cambria Math" panose="02040503050406030204" pitchFamily="18" charset="0"/>
                              <a:ea typeface="Cambria Math" panose="02040503050406030204" pitchFamily="18" charset="0"/>
                            </a:rPr>
                            <m:t>′</m:t>
                          </m:r>
                        </m:sup>
                      </m:s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𝛽</m:t>
                      </m:r>
                    </m:oMath>
                  </m:oMathPara>
                </a14:m>
                <a:endParaRPr kumimoji="1" lang="zh-CN" altLang="en-US" dirty="0"/>
              </a:p>
              <a:p>
                <a:pPr marL="0" indent="0">
                  <a:buNone/>
                </a:pPr>
                <a:endParaRPr kumimoji="1" lang="zh-CN" altLang="en-US" dirty="0"/>
              </a:p>
            </p:txBody>
          </p:sp>
        </mc:Choice>
        <mc:Fallback xmlns="">
          <p:sp>
            <p:nvSpPr>
              <p:cNvPr id="3" name="内容占位符 2">
                <a:extLst>
                  <a:ext uri="{FF2B5EF4-FFF2-40B4-BE49-F238E27FC236}">
                    <a16:creationId xmlns:a16="http://schemas.microsoft.com/office/drawing/2014/main" id="{9145AC22-DC48-9041-8B31-F52FD0146989}"/>
                  </a:ext>
                </a:extLst>
              </p:cNvPr>
              <p:cNvSpPr>
                <a:spLocks noGrp="1" noRot="1" noChangeAspect="1" noMove="1" noResize="1" noEditPoints="1" noAdjustHandles="1" noChangeArrowheads="1" noChangeShapeType="1" noTextEdit="1"/>
              </p:cNvSpPr>
              <p:nvPr>
                <p:ph idx="1"/>
              </p:nvPr>
            </p:nvSpPr>
            <p:spPr>
              <a:blipFill>
                <a:blip r:embed="rId2"/>
                <a:stretch>
                  <a:fillRect l="-1086" t="-263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32E03F48-3211-874F-AD1F-BC4A5650F098}"/>
              </a:ext>
            </a:extLst>
          </p:cNvPr>
          <p:cNvPicPr>
            <a:picLocks noChangeAspect="1"/>
          </p:cNvPicPr>
          <p:nvPr/>
        </p:nvPicPr>
        <p:blipFill>
          <a:blip r:embed="rId3"/>
          <a:stretch>
            <a:fillRect/>
          </a:stretch>
        </p:blipFill>
        <p:spPr>
          <a:xfrm>
            <a:off x="2684713" y="3219782"/>
            <a:ext cx="6661985" cy="3501189"/>
          </a:xfrm>
          <a:prstGeom prst="rect">
            <a:avLst/>
          </a:prstGeom>
        </p:spPr>
      </p:pic>
      <p:cxnSp>
        <p:nvCxnSpPr>
          <p:cNvPr id="5" name="直线连接符 4">
            <a:extLst>
              <a:ext uri="{FF2B5EF4-FFF2-40B4-BE49-F238E27FC236}">
                <a16:creationId xmlns:a16="http://schemas.microsoft.com/office/drawing/2014/main" id="{F8AFFE28-2A54-F84A-8C0C-A1D2EA5D2E06}"/>
              </a:ext>
            </a:extLst>
          </p:cNvPr>
          <p:cNvCxnSpPr>
            <a:cxnSpLocks/>
          </p:cNvCxnSpPr>
          <p:nvPr/>
        </p:nvCxnSpPr>
        <p:spPr>
          <a:xfrm flipV="1">
            <a:off x="5763126" y="3448383"/>
            <a:ext cx="0" cy="286351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A3AF0DB1-DB72-0E4A-8D3C-6ECA5C11B3B2}"/>
              </a:ext>
            </a:extLst>
          </p:cNvPr>
          <p:cNvCxnSpPr>
            <a:cxnSpLocks/>
          </p:cNvCxnSpPr>
          <p:nvPr/>
        </p:nvCxnSpPr>
        <p:spPr>
          <a:xfrm flipV="1">
            <a:off x="6721642" y="3448383"/>
            <a:ext cx="0" cy="286351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B4986F6F-1391-4545-8A89-FBA46E7C98F3}"/>
              </a:ext>
            </a:extLst>
          </p:cNvPr>
          <p:cNvCxnSpPr>
            <a:cxnSpLocks/>
          </p:cNvCxnSpPr>
          <p:nvPr/>
        </p:nvCxnSpPr>
        <p:spPr>
          <a:xfrm flipV="1">
            <a:off x="5763126" y="3758028"/>
            <a:ext cx="958516" cy="2244226"/>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6316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坐标下降</a:t>
            </a:r>
          </a:p>
        </p:txBody>
      </p:sp>
      <p:sp>
        <p:nvSpPr>
          <p:cNvPr id="3" name="内容占位符 2"/>
          <p:cNvSpPr>
            <a:spLocks noGrp="1"/>
          </p:cNvSpPr>
          <p:nvPr>
            <p:ph idx="1"/>
          </p:nvPr>
        </p:nvSpPr>
        <p:spPr/>
        <p:txBody>
          <a:bodyPr/>
          <a:lstStyle/>
          <a:p>
            <a:pPr marL="0" indent="0">
              <a:buNone/>
            </a:pPr>
            <a:r>
              <a:rPr kumimoji="1" lang="zh-CN" altLang="en-US" dirty="0" smtClean="0"/>
              <a:t>       坐标</a:t>
            </a:r>
            <a:r>
              <a:rPr kumimoji="1" lang="zh-CN" altLang="en-US" dirty="0"/>
              <a:t>下降法（</a:t>
            </a:r>
            <a:r>
              <a:rPr kumimoji="1" lang="en-US" altLang="zh-CN" dirty="0"/>
              <a:t>coordinate descent</a:t>
            </a:r>
            <a:r>
              <a:rPr kumimoji="1" lang="zh-CN" altLang="en-US" dirty="0"/>
              <a:t>）是一种</a:t>
            </a:r>
            <a:r>
              <a:rPr kumimoji="1" lang="zh-CN" altLang="en-US" b="1" dirty="0">
                <a:solidFill>
                  <a:srgbClr val="FF0000"/>
                </a:solidFill>
              </a:rPr>
              <a:t>非梯度优化算法</a:t>
            </a:r>
            <a:r>
              <a:rPr kumimoji="1" lang="zh-CN" altLang="en-US" dirty="0"/>
              <a:t>。算法在每次迭代中，在当前点处沿一个坐标方向进行一维搜索以求得一个函数的局部极小值。在整个过程中循环使用不同的坐标方向。</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坐标下降</a:t>
            </a:r>
            <a:endParaRPr lang="zh-CN" altLang="en-US" dirty="0"/>
          </a:p>
        </p:txBody>
      </p:sp>
      <p:sp>
        <p:nvSpPr>
          <p:cNvPr id="3" name="内容占位符 2"/>
          <p:cNvSpPr>
            <a:spLocks noGrp="1"/>
          </p:cNvSpPr>
          <p:nvPr>
            <p:ph idx="1"/>
          </p:nvPr>
        </p:nvSpPr>
        <p:spPr>
          <a:xfrm>
            <a:off x="838200" y="3105785"/>
            <a:ext cx="10515600" cy="4351338"/>
          </a:xfrm>
        </p:spPr>
        <p:txBody>
          <a:bodyPr/>
          <a:lstStyle/>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r>
              <a:rPr lang="zh-CN" altLang="en-US" dirty="0" smtClean="0"/>
              <a:t>        坐标</a:t>
            </a:r>
            <a:r>
              <a:rPr lang="zh-CN" altLang="en-US" dirty="0"/>
              <a:t>下降法在机器学习中有应用，例如训练线性支持向量</a:t>
            </a:r>
            <a:r>
              <a:rPr lang="zh-CN" altLang="en-US" dirty="0" smtClean="0"/>
              <a:t>机以及</a:t>
            </a:r>
            <a:r>
              <a:rPr lang="zh-CN" altLang="en-US" dirty="0"/>
              <a:t>非负矩阵</a:t>
            </a:r>
            <a:r>
              <a:rPr lang="zh-CN" altLang="en-US" dirty="0" smtClean="0"/>
              <a:t>分解。</a:t>
            </a:r>
            <a:endParaRPr lang="zh-CN" altLang="en-US" dirty="0"/>
          </a:p>
        </p:txBody>
      </p:sp>
      <p:pic>
        <p:nvPicPr>
          <p:cNvPr id="4" name="图片 3"/>
          <p:cNvPicPr>
            <a:picLocks noChangeAspect="1"/>
          </p:cNvPicPr>
          <p:nvPr/>
        </p:nvPicPr>
        <p:blipFill>
          <a:blip r:embed="rId2"/>
          <a:stretch>
            <a:fillRect/>
          </a:stretch>
        </p:blipFill>
        <p:spPr>
          <a:xfrm>
            <a:off x="1340508" y="1585190"/>
            <a:ext cx="4938985" cy="3041189"/>
          </a:xfrm>
          <a:prstGeom prst="rect">
            <a:avLst/>
          </a:prstGeom>
        </p:spPr>
      </p:pic>
      <p:pic>
        <p:nvPicPr>
          <p:cNvPr id="5" name="图片 4"/>
          <p:cNvPicPr>
            <a:picLocks noChangeAspect="1"/>
          </p:cNvPicPr>
          <p:nvPr/>
        </p:nvPicPr>
        <p:blipFill>
          <a:blip r:embed="rId3"/>
          <a:stretch>
            <a:fillRect/>
          </a:stretch>
        </p:blipFill>
        <p:spPr>
          <a:xfrm>
            <a:off x="6860177" y="2763616"/>
            <a:ext cx="4667522" cy="684336"/>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坐标下降</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        相比</a:t>
            </a:r>
            <a:r>
              <a:rPr lang="zh-CN" altLang="en-US" dirty="0"/>
              <a:t>梯度下降法而言，坐标下降法不需要计算目标函数的梯度，在每步迭代中仅需求解一维搜索问题，所以对于某些复杂的问题</a:t>
            </a:r>
            <a:r>
              <a:rPr lang="zh-CN" altLang="en-US" b="1" dirty="0">
                <a:solidFill>
                  <a:srgbClr val="FF0000"/>
                </a:solidFill>
              </a:rPr>
              <a:t>计算较为简便</a:t>
            </a:r>
            <a:r>
              <a:rPr lang="zh-CN" altLang="en-US" dirty="0"/>
              <a:t>。但如果目标函数不光滑的话，坐标下降法可能会陷入非驻点。</a:t>
            </a:r>
            <a:endParaRPr lang="en-US" altLang="zh-CN" dirty="0" smtClean="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442" y="3029631"/>
            <a:ext cx="5144861" cy="3697742"/>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参数初始化</a:t>
            </a:r>
          </a:p>
        </p:txBody>
      </p:sp>
      <p:sp>
        <p:nvSpPr>
          <p:cNvPr id="3" name="内容占位符 2"/>
          <p:cNvSpPr>
            <a:spLocks noGrp="1"/>
          </p:cNvSpPr>
          <p:nvPr>
            <p:ph idx="1"/>
          </p:nvPr>
        </p:nvSpPr>
        <p:spPr/>
        <p:txBody>
          <a:bodyPr/>
          <a:lstStyle/>
          <a:p>
            <a:pPr marL="0" indent="0">
              <a:buNone/>
            </a:pPr>
            <a:r>
              <a:rPr kumimoji="1" lang="zh-CN" altLang="en-US" dirty="0"/>
              <a:t>初始点的选择能够影响模型的收敛速度和稳定性，有些初始点十分不稳定，使得该算法会遭遇数值困难，并完全失败，所以要进行参数初始化。</a:t>
            </a:r>
            <a:endParaRPr kumimoji="1" lang="en-US" altLang="zh-CN" dirty="0"/>
          </a:p>
          <a:p>
            <a:pPr marL="0" indent="0">
              <a:buNone/>
            </a:pPr>
            <a:endParaRPr kumimoji="1" lang="en-US" altLang="zh-CN" dirty="0"/>
          </a:p>
          <a:p>
            <a:pPr marL="0" indent="0">
              <a:buNone/>
            </a:pPr>
            <a:r>
              <a:rPr kumimoji="1" lang="en-US" altLang="zh-CN" dirty="0"/>
              <a:t>W</a:t>
            </a:r>
            <a:r>
              <a:rPr kumimoji="1" lang="zh-CN" altLang="en-US" dirty="0"/>
              <a:t>的初始化：</a:t>
            </a:r>
            <a:r>
              <a:rPr kumimoji="1" lang="en-US" altLang="zh-CN" dirty="0"/>
              <a:t>0</a:t>
            </a:r>
            <a:r>
              <a:rPr kumimoji="1" lang="zh-CN" altLang="en-US" dirty="0"/>
              <a:t>初始化不可行，那初始化为多少合适呢？</a:t>
            </a:r>
            <a:endParaRPr kumimoji="1" lang="en-US" altLang="zh-CN" dirty="0"/>
          </a:p>
          <a:p>
            <a:pPr marL="0" indent="0">
              <a:buNone/>
            </a:pPr>
            <a:endParaRPr kumimoji="1" lang="en-US" altLang="zh-CN" dirty="0"/>
          </a:p>
          <a:p>
            <a:pPr marL="0" indent="0">
              <a:buNone/>
            </a:pPr>
            <a:r>
              <a:rPr kumimoji="1" lang="en-US" altLang="zh-CN" dirty="0"/>
              <a:t>b</a:t>
            </a:r>
            <a:r>
              <a:rPr kumimoji="1" lang="zh-CN" altLang="en-US" dirty="0"/>
              <a:t>的初始化：</a:t>
            </a:r>
            <a:r>
              <a:rPr kumimoji="1" lang="en-US" altLang="zh-CN" dirty="0"/>
              <a:t>0</a:t>
            </a:r>
            <a:r>
              <a:rPr kumimoji="1" lang="zh-CN" altLang="en-US" dirty="0"/>
              <a:t>初始化在大多数情况下是可行的。</a:t>
            </a:r>
            <a:endParaRPr kumimoji="1" lang="en-US" altLang="zh-CN" dirty="0"/>
          </a:p>
        </p:txBody>
      </p:sp>
    </p:spTree>
    <p:extLst>
      <p:ext uri="{BB962C8B-B14F-4D97-AF65-F5344CB8AC3E}">
        <p14:creationId xmlns:p14="http://schemas.microsoft.com/office/powerpoint/2010/main" val="35172985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参数初始化</a:t>
            </a:r>
          </a:p>
        </p:txBody>
      </p:sp>
      <mc:AlternateContent xmlns:mc="http://schemas.openxmlformats.org/markup-compatibility/2006" xmlns:a14="http://schemas.microsoft.com/office/drawing/2010/main">
        <mc:Choice Requires="a14">
          <p:sp>
            <p:nvSpPr>
              <p:cNvPr id="3" name="内容占位符 2">
                <a:extLst/>
              </p:cNvPr>
              <p:cNvSpPr>
                <a:spLocks noGrp="1"/>
              </p:cNvSpPr>
              <p:nvPr>
                <p:ph idx="1"/>
              </p:nvPr>
            </p:nvSpPr>
            <p:spPr>
              <a:xfrm>
                <a:off x="838200" y="1685925"/>
                <a:ext cx="10515600" cy="4351338"/>
              </a:xfrm>
            </p:spPr>
            <p:txBody>
              <a:bodyPr/>
              <a:lstStyle/>
              <a:p>
                <a:pPr marL="0" indent="0">
                  <a:buNone/>
                </a:pPr>
                <a:r>
                  <a:rPr kumimoji="1" lang="en-US" altLang="zh-CN" dirty="0" smtClean="0"/>
                  <a:t>W</a:t>
                </a:r>
                <a:r>
                  <a:rPr kumimoji="1" lang="zh-CN" altLang="en-US" dirty="0"/>
                  <a:t>初始化的方法：</a:t>
                </a:r>
                <a:endParaRPr kumimoji="1" lang="en-US" altLang="zh-CN" dirty="0"/>
              </a:p>
              <a:p>
                <a:pPr marL="0" indent="0">
                  <a:buNone/>
                </a:pPr>
                <a:r>
                  <a:rPr kumimoji="1" lang="en-US" altLang="zh-CN" dirty="0"/>
                  <a:t>1</a:t>
                </a:r>
                <a:r>
                  <a:rPr kumimoji="1" lang="zh-CN" altLang="en-US" dirty="0" smtClean="0"/>
                  <a:t>、初始化为</a:t>
                </a:r>
                <a:r>
                  <a:rPr kumimoji="1" lang="en-US" altLang="zh-CN" dirty="0" smtClean="0"/>
                  <a:t>0</a:t>
                </a:r>
                <a:r>
                  <a:rPr kumimoji="1" lang="zh-CN" altLang="en-US" dirty="0" smtClean="0"/>
                  <a:t>的可行性</a:t>
                </a:r>
                <a:endParaRPr kumimoji="1" lang="en-US" altLang="zh-CN" dirty="0" smtClean="0"/>
              </a:p>
              <a:p>
                <a:pPr marL="0" indent="0">
                  <a:buNone/>
                </a:pPr>
                <a:r>
                  <a:rPr kumimoji="1" lang="en-US" altLang="zh-CN" dirty="0" smtClean="0"/>
                  <a:t>2</a:t>
                </a:r>
                <a:r>
                  <a:rPr kumimoji="1" lang="zh-CN" altLang="en-US" dirty="0" smtClean="0"/>
                  <a:t>、随机</a:t>
                </a:r>
                <a:r>
                  <a:rPr kumimoji="1" lang="en-US" altLang="zh-CN" dirty="0" smtClean="0"/>
                  <a:t>Gaussian</a:t>
                </a:r>
                <a:r>
                  <a:rPr kumimoji="1" lang="zh-CN" altLang="en-US" dirty="0"/>
                  <a:t>初始化：</a:t>
                </a:r>
                <a14:m>
                  <m:oMath xmlns:m="http://schemas.openxmlformats.org/officeDocument/2006/math">
                    <m:sSub>
                      <m:sSubPr>
                        <m:ctrlPr>
                          <a:rPr kumimoji="1" lang="en-US" altLang="zh-CN" i="1">
                            <a:latin typeface="Cambria Math" panose="02040503050406030204" pitchFamily="18" charset="0"/>
                          </a:rPr>
                        </m:ctrlPr>
                      </m:sSubPr>
                      <m:e>
                        <m:r>
                          <m:rPr>
                            <m:sty m:val="p"/>
                          </m:rPr>
                          <a:rPr kumimoji="1" lang="en-US" altLang="zh-CN" i="1">
                            <a:latin typeface="Cambria Math" panose="02040503050406030204" pitchFamily="18" charset="0"/>
                          </a:rPr>
                          <m:t>W</m:t>
                        </m:r>
                      </m:e>
                      <m:sub>
                        <m:r>
                          <a:rPr kumimoji="1" lang="en-US" altLang="zh-CN" i="1">
                            <a:latin typeface="Cambria Math" panose="02040503050406030204" pitchFamily="18" charset="0"/>
                          </a:rPr>
                          <m:t>𝑖</m:t>
                        </m:r>
                        <m:r>
                          <a:rPr kumimoji="1" lang="en-US" altLang="zh-CN" i="1">
                            <a:latin typeface="Cambria Math" panose="02040503050406030204" pitchFamily="18" charset="0"/>
                          </a:rPr>
                          <m:t>,</m:t>
                        </m:r>
                        <m:r>
                          <a:rPr kumimoji="1" lang="en-US" altLang="zh-CN" i="1">
                            <a:latin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𝑁</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r>
                      <a:rPr kumimoji="1" lang="en-US" altLang="zh-CN" i="1">
                        <a:latin typeface="Cambria Math" panose="02040503050406030204" pitchFamily="18" charset="0"/>
                        <a:ea typeface="Cambria Math" panose="02040503050406030204" pitchFamily="18" charset="0"/>
                      </a:rPr>
                      <m:t>,</m:t>
                    </m:r>
                    <m:sSup>
                      <m:sSupPr>
                        <m:ctrlPr>
                          <a:rPr kumimoji="1" lang="en-US" altLang="zh-CN" i="1" smtClean="0">
                            <a:latin typeface="Cambria Math" panose="02040503050406030204" pitchFamily="18" charset="0"/>
                            <a:ea typeface="Cambria Math" panose="02040503050406030204" pitchFamily="18" charset="0"/>
                          </a:rPr>
                        </m:ctrlPr>
                      </m:sSupPr>
                      <m:e>
                        <m:r>
                          <a:rPr kumimoji="1" lang="en-US" altLang="zh-CN" i="1" smtClean="0">
                            <a:latin typeface="Cambria Math" panose="02040503050406030204" pitchFamily="18" charset="0"/>
                            <a:ea typeface="Cambria Math" panose="02040503050406030204" pitchFamily="18" charset="0"/>
                          </a:rPr>
                          <m:t>𝜎</m:t>
                        </m:r>
                      </m:e>
                      <m:sup>
                        <m:r>
                          <a:rPr kumimoji="1" lang="en-US" altLang="zh-CN" b="0" i="1" smtClean="0">
                            <a:latin typeface="Cambria Math" panose="02040503050406030204" pitchFamily="18" charset="0"/>
                            <a:ea typeface="Cambria Math" panose="02040503050406030204" pitchFamily="18" charset="0"/>
                          </a:rPr>
                          <m:t>2</m:t>
                        </m:r>
                      </m:sup>
                    </m:sSup>
                    <m:r>
                      <a:rPr kumimoji="1" lang="en-US" altLang="zh-CN" i="1">
                        <a:latin typeface="Cambria Math" panose="02040503050406030204" pitchFamily="18" charset="0"/>
                        <a:ea typeface="Cambria Math" panose="02040503050406030204" pitchFamily="18" charset="0"/>
                      </a:rPr>
                      <m:t>)</m:t>
                    </m:r>
                  </m:oMath>
                </a14:m>
                <a:endParaRPr kumimoji="1" lang="en-US" altLang="zh-CN" dirty="0"/>
              </a:p>
              <a:p>
                <a:pPr marL="0" indent="0">
                  <a:buNone/>
                </a:pPr>
                <a:r>
                  <a:rPr kumimoji="1" lang="en-US" altLang="zh-CN" dirty="0"/>
                  <a:t>3</a:t>
                </a:r>
                <a:r>
                  <a:rPr kumimoji="1" lang="zh-CN" altLang="en-US" dirty="0"/>
                  <a:t>、</a:t>
                </a:r>
                <a:r>
                  <a:rPr kumimoji="1" lang="en-US" altLang="zh-CN" dirty="0"/>
                  <a:t>Xavier</a:t>
                </a:r>
                <a:r>
                  <a:rPr kumimoji="1" lang="zh-CN" altLang="en-US" dirty="0"/>
                  <a:t>初始化：</a:t>
                </a:r>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r>
                          <m:rPr>
                            <m:sty m:val="p"/>
                          </m:rPr>
                          <a:rPr kumimoji="1" lang="en-US" altLang="zh-CN" i="1">
                            <a:latin typeface="Cambria Math" panose="02040503050406030204" pitchFamily="18" charset="0"/>
                          </a:rPr>
                          <m:t>W</m:t>
                        </m:r>
                      </m:e>
                      <m:sub>
                        <m:r>
                          <a:rPr kumimoji="1" lang="en-US" altLang="zh-CN" i="1">
                            <a:latin typeface="Cambria Math" panose="02040503050406030204" pitchFamily="18" charset="0"/>
                          </a:rPr>
                          <m:t>𝑖</m:t>
                        </m:r>
                        <m:r>
                          <a:rPr kumimoji="1" lang="en-US" altLang="zh-CN" i="1">
                            <a:latin typeface="Cambria Math" panose="02040503050406030204" pitchFamily="18" charset="0"/>
                          </a:rPr>
                          <m:t>,</m:t>
                        </m:r>
                        <m:r>
                          <a:rPr kumimoji="1" lang="en-US" altLang="zh-CN" i="1">
                            <a:latin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𝑈</m:t>
                    </m:r>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m:t>
                        </m:r>
                        <m:rad>
                          <m:radPr>
                            <m:degHide m:val="on"/>
                            <m:ctrlPr>
                              <a:rPr kumimoji="1" lang="en-US" altLang="zh-CN" i="1">
                                <a:latin typeface="Cambria Math" panose="02040503050406030204" pitchFamily="18" charset="0"/>
                                <a:ea typeface="Cambria Math" panose="02040503050406030204" pitchFamily="18" charset="0"/>
                              </a:rPr>
                            </m:ctrlPr>
                          </m:radPr>
                          <m:deg/>
                          <m:e>
                            <m:f>
                              <m:fPr>
                                <m:ctrlPr>
                                  <a:rPr kumimoji="1" lang="en-US" altLang="zh-CN" i="1">
                                    <a:latin typeface="Cambria Math" panose="02040503050406030204" pitchFamily="18" charset="0"/>
                                    <a:ea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6</m:t>
                                </m:r>
                              </m:num>
                              <m:den>
                                <m:r>
                                  <a:rPr kumimoji="1" lang="en-US" altLang="zh-CN" i="1">
                                    <a:latin typeface="Cambria Math" panose="02040503050406030204" pitchFamily="18" charset="0"/>
                                    <a:ea typeface="Cambria Math" panose="02040503050406030204" pitchFamily="18" charset="0"/>
                                  </a:rPr>
                                  <m:t>𝑚</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𝑛</m:t>
                                </m:r>
                              </m:den>
                            </m:f>
                          </m:e>
                        </m:rad>
                        <m:r>
                          <a:rPr kumimoji="1" lang="en-US" altLang="zh-CN" i="1">
                            <a:latin typeface="Cambria Math" panose="02040503050406030204" pitchFamily="18" charset="0"/>
                            <a:ea typeface="Cambria Math" panose="02040503050406030204" pitchFamily="18" charset="0"/>
                          </a:rPr>
                          <m:t>,</m:t>
                        </m:r>
                        <m:rad>
                          <m:radPr>
                            <m:degHide m:val="on"/>
                            <m:ctrlPr>
                              <a:rPr kumimoji="1" lang="en-US" altLang="zh-CN" i="1">
                                <a:latin typeface="Cambria Math" panose="02040503050406030204" pitchFamily="18" charset="0"/>
                                <a:ea typeface="Cambria Math" panose="02040503050406030204" pitchFamily="18" charset="0"/>
                              </a:rPr>
                            </m:ctrlPr>
                          </m:radPr>
                          <m:deg/>
                          <m:e>
                            <m:f>
                              <m:fPr>
                                <m:ctrlPr>
                                  <a:rPr kumimoji="1" lang="en-US" altLang="zh-CN" i="1">
                                    <a:latin typeface="Cambria Math" panose="02040503050406030204" pitchFamily="18" charset="0"/>
                                    <a:ea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6</m:t>
                                </m:r>
                              </m:num>
                              <m:den>
                                <m:r>
                                  <a:rPr kumimoji="1" lang="en-US" altLang="zh-CN" i="1">
                                    <a:latin typeface="Cambria Math" panose="02040503050406030204" pitchFamily="18" charset="0"/>
                                    <a:ea typeface="Cambria Math" panose="02040503050406030204" pitchFamily="18" charset="0"/>
                                  </a:rPr>
                                  <m:t>𝑚</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𝑛</m:t>
                                </m:r>
                              </m:den>
                            </m:f>
                          </m:e>
                        </m:rad>
                      </m:e>
                    </m:d>
                  </m:oMath>
                </a14:m>
                <a:endParaRPr kumimoji="1" lang="en-US" altLang="zh-CN" dirty="0" smtClean="0">
                  <a:ea typeface="Cambria Math" panose="02040503050406030204" pitchFamily="18" charset="0"/>
                </a:endParaRPr>
              </a:p>
              <a:p>
                <a:pPr marL="0" indent="0">
                  <a:buNone/>
                </a:pPr>
                <a:r>
                  <a:rPr kumimoji="1" lang="en-US" altLang="zh-CN" dirty="0" smtClean="0"/>
                  <a:t>4</a:t>
                </a:r>
                <a:r>
                  <a:rPr kumimoji="1" lang="zh-CN" altLang="en-US" dirty="0" smtClean="0"/>
                  <a:t>、</a:t>
                </a:r>
                <a:r>
                  <a:rPr kumimoji="1" lang="en-US" altLang="zh-CN" dirty="0" smtClean="0"/>
                  <a:t>Xavier</a:t>
                </a:r>
                <a:r>
                  <a:rPr kumimoji="1" lang="zh-CN" altLang="en-US" dirty="0" smtClean="0"/>
                  <a:t>的变种</a:t>
                </a:r>
                <a:endParaRPr kumimoji="1" lang="en-US" altLang="zh-CN" dirty="0"/>
              </a:p>
              <a:p>
                <a:pPr marL="0" indent="0">
                  <a:buNone/>
                </a:pPr>
                <a:endParaRPr kumimoji="1" lang="en-US" altLang="zh-CN" dirty="0"/>
              </a:p>
              <a:p>
                <a:pPr marL="0" indent="0">
                  <a:buNone/>
                </a:pPr>
                <a:endParaRPr kumimoji="1" lang="zh-CN" altLang="en-US" dirty="0"/>
              </a:p>
            </p:txBody>
          </p:sp>
        </mc:Choice>
        <mc:Fallback xmlns="">
          <p:sp>
            <p:nvSpPr>
              <p:cNvPr id="3" name="内容占位符 2">
                <a:extLst/>
              </p:cNvPr>
              <p:cNvSpPr>
                <a:spLocks noGrp="1" noRot="1" noChangeAspect="1" noMove="1" noResize="1" noEditPoints="1" noAdjustHandles="1" noChangeArrowheads="1" noChangeShapeType="1" noTextEdit="1"/>
              </p:cNvSpPr>
              <p:nvPr>
                <p:ph idx="1"/>
              </p:nvPr>
            </p:nvSpPr>
            <p:spPr>
              <a:xfrm>
                <a:off x="838200" y="1685925"/>
                <a:ext cx="10515600" cy="4351338"/>
              </a:xfrm>
              <a:blipFill>
                <a:blip r:embed="rId2"/>
                <a:stretch>
                  <a:fillRect l="-1217" t="-26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36122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参数初始化</a:t>
            </a:r>
            <a:endParaRPr lang="zh-CN" altLang="en-US" dirty="0"/>
          </a:p>
        </p:txBody>
      </p:sp>
      <p:sp>
        <p:nvSpPr>
          <p:cNvPr id="3" name="内容占位符 2"/>
          <p:cNvSpPr>
            <a:spLocks noGrp="1"/>
          </p:cNvSpPr>
          <p:nvPr>
            <p:ph idx="1"/>
          </p:nvPr>
        </p:nvSpPr>
        <p:spPr/>
        <p:txBody>
          <a:bodyPr/>
          <a:lstStyle/>
          <a:p>
            <a:r>
              <a:rPr kumimoji="1" lang="zh-CN" altLang="en-US" dirty="0"/>
              <a:t>初始化为</a:t>
            </a:r>
            <a:r>
              <a:rPr kumimoji="1" lang="en-US" altLang="zh-CN" dirty="0"/>
              <a:t>0</a:t>
            </a:r>
            <a:r>
              <a:rPr kumimoji="1" lang="zh-CN" altLang="en-US" dirty="0"/>
              <a:t>的可行性</a:t>
            </a:r>
            <a:endParaRPr kumimoji="1" lang="en-US" altLang="zh-CN" dirty="0"/>
          </a:p>
          <a:p>
            <a:pPr marL="0" indent="0">
              <a:buNone/>
            </a:pPr>
            <a:r>
              <a:rPr lang="zh-CN" altLang="en-US" dirty="0"/>
              <a:t>答案是不可行。 </a:t>
            </a:r>
            <a:r>
              <a:rPr lang="zh-CN" altLang="en-US" dirty="0" smtClean="0"/>
              <a:t>为什么</a:t>
            </a:r>
            <a:r>
              <a:rPr lang="zh-CN" altLang="en-US" dirty="0"/>
              <a:t>将所有</a:t>
            </a:r>
            <a:r>
              <a:rPr lang="en-US" altLang="zh-CN" dirty="0"/>
              <a:t>W</a:t>
            </a:r>
            <a:r>
              <a:rPr lang="zh-CN" altLang="en-US" dirty="0"/>
              <a:t>初始化为</a:t>
            </a:r>
            <a:r>
              <a:rPr lang="en-US" altLang="zh-CN" dirty="0"/>
              <a:t>0</a:t>
            </a:r>
            <a:r>
              <a:rPr lang="zh-CN" altLang="en-US" dirty="0"/>
              <a:t>是错误的呢？是因为如果所有的参数都是</a:t>
            </a:r>
            <a:r>
              <a:rPr lang="en-US" altLang="zh-CN" dirty="0"/>
              <a:t>0</a:t>
            </a:r>
            <a:r>
              <a:rPr lang="zh-CN" altLang="en-US" dirty="0"/>
              <a:t>，那么所有神经元的输出都将是相同的，那在</a:t>
            </a:r>
            <a:r>
              <a:rPr lang="en-US" altLang="zh-CN" dirty="0"/>
              <a:t>back propagation</a:t>
            </a:r>
            <a:r>
              <a:rPr lang="zh-CN" altLang="en-US" dirty="0"/>
              <a:t>的时候同一层内所有神经元的行为也是相同的 </a:t>
            </a:r>
            <a:r>
              <a:rPr lang="en-US" altLang="zh-CN" dirty="0"/>
              <a:t>--- gradient</a:t>
            </a:r>
            <a:r>
              <a:rPr lang="zh-CN" altLang="en-US" dirty="0"/>
              <a:t>相同，</a:t>
            </a:r>
            <a:r>
              <a:rPr lang="en-US" altLang="zh-CN" dirty="0"/>
              <a:t>weight update</a:t>
            </a:r>
            <a:r>
              <a:rPr lang="zh-CN" altLang="en-US" dirty="0"/>
              <a:t>也相同。这显然是一个不可接受的结果。</a:t>
            </a:r>
          </a:p>
        </p:txBody>
      </p:sp>
    </p:spTree>
    <p:extLst>
      <p:ext uri="{BB962C8B-B14F-4D97-AF65-F5344CB8AC3E}">
        <p14:creationId xmlns:p14="http://schemas.microsoft.com/office/powerpoint/2010/main" val="37331633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参数初始化</a:t>
            </a:r>
            <a:endParaRPr lang="zh-CN" altLang="en-US" dirty="0"/>
          </a:p>
        </p:txBody>
      </p:sp>
      <p:sp>
        <p:nvSpPr>
          <p:cNvPr id="3" name="内容占位符 2"/>
          <p:cNvSpPr>
            <a:spLocks noGrp="1"/>
          </p:cNvSpPr>
          <p:nvPr>
            <p:ph idx="1"/>
          </p:nvPr>
        </p:nvSpPr>
        <p:spPr/>
        <p:txBody>
          <a:bodyPr/>
          <a:lstStyle/>
          <a:p>
            <a:r>
              <a:rPr kumimoji="1" lang="zh-CN" altLang="en-US" dirty="0"/>
              <a:t>随机</a:t>
            </a:r>
            <a:r>
              <a:rPr kumimoji="1" lang="en-US" altLang="zh-CN" dirty="0"/>
              <a:t>Gaussian</a:t>
            </a:r>
            <a:r>
              <a:rPr kumimoji="1" lang="zh-CN" altLang="en-US" dirty="0" smtClean="0"/>
              <a:t>初始化</a:t>
            </a:r>
            <a:endParaRPr kumimoji="1" lang="en-US" altLang="zh-CN" dirty="0" smtClean="0"/>
          </a:p>
          <a:p>
            <a:pPr marL="0" indent="0">
              <a:buNone/>
            </a:pPr>
            <a:r>
              <a:rPr lang="zh-CN" altLang="en-US" dirty="0"/>
              <a:t>随机初始化是很多人目前经常使用的方法，然而这是有弊端的，一旦随机分布选择不当，就会导致网络优化陷入困境</a:t>
            </a:r>
            <a:r>
              <a:rPr lang="zh-CN" altLang="en-US" dirty="0" smtClean="0"/>
              <a:t>。</a:t>
            </a:r>
            <a:endParaRPr lang="en-US" altLang="zh-CN" dirty="0" smtClean="0"/>
          </a:p>
          <a:p>
            <a:pPr marL="0" indent="0">
              <a:buNone/>
            </a:pPr>
            <a:endParaRPr lang="en-US" altLang="zh-CN" dirty="0"/>
          </a:p>
          <a:p>
            <a:pPr marL="0" indent="0">
              <a:buNone/>
            </a:pPr>
            <a:r>
              <a:rPr lang="en-US" altLang="zh-CN" dirty="0" err="1" smtClean="0"/>
              <a:t>Eg</a:t>
            </a:r>
            <a:r>
              <a:rPr lang="zh-CN" altLang="en-US" dirty="0" smtClean="0"/>
              <a:t>，构建一个</a:t>
            </a:r>
            <a:r>
              <a:rPr lang="en-US" altLang="zh-CN" dirty="0" smtClean="0"/>
              <a:t>10</a:t>
            </a:r>
            <a:r>
              <a:rPr lang="zh-CN" altLang="en-US" dirty="0"/>
              <a:t>层的神经网络，非线性变换为</a:t>
            </a:r>
            <a:r>
              <a:rPr lang="en-US" altLang="zh-CN" dirty="0" err="1"/>
              <a:t>tanh</a:t>
            </a:r>
            <a:r>
              <a:rPr lang="zh-CN" altLang="en-US" dirty="0"/>
              <a:t>，每一层的参数都是随机正态分布，均值为</a:t>
            </a:r>
            <a:r>
              <a:rPr lang="en-US" altLang="zh-CN" dirty="0"/>
              <a:t>0</a:t>
            </a:r>
            <a:r>
              <a:rPr lang="zh-CN" altLang="en-US" dirty="0"/>
              <a:t>，标准差为</a:t>
            </a:r>
            <a:r>
              <a:rPr lang="en-US" altLang="zh-CN" dirty="0"/>
              <a:t>0.01</a:t>
            </a:r>
            <a:endParaRPr lang="en-US" altLang="zh-CN" dirty="0" smtClean="0"/>
          </a:p>
          <a:p>
            <a:pPr marL="0" indent="0">
              <a:buNone/>
            </a:pPr>
            <a:endParaRPr kumimoji="1" lang="en-US" altLang="zh-CN" dirty="0" smtClean="0"/>
          </a:p>
          <a:p>
            <a:pPr marL="0" indent="0">
              <a:buNone/>
            </a:pPr>
            <a:endParaRPr lang="zh-CN" altLang="en-US" dirty="0"/>
          </a:p>
        </p:txBody>
      </p:sp>
      <p:sp>
        <p:nvSpPr>
          <p:cNvPr id="4" name="AutoShape 2" descr="https://pic4.zhimg.com/80/v2-e70e859a530b59fa9a3fef0162dd8dfd_hd.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4829361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参数初始化</a:t>
            </a:r>
            <a:endParaRPr lang="zh-CN" altLang="en-US" dirty="0"/>
          </a:p>
        </p:txBody>
      </p:sp>
      <p:sp>
        <p:nvSpPr>
          <p:cNvPr id="3" name="内容占位符 2"/>
          <p:cNvSpPr>
            <a:spLocks noGrp="1"/>
          </p:cNvSpPr>
          <p:nvPr>
            <p:ph idx="1"/>
          </p:nvPr>
        </p:nvSpPr>
        <p:spPr>
          <a:xfrm>
            <a:off x="838200" y="1532662"/>
            <a:ext cx="10515600" cy="4351338"/>
          </a:xfrm>
        </p:spPr>
        <p:txBody>
          <a:bodyPr/>
          <a:lstStyle/>
          <a:p>
            <a:r>
              <a:rPr kumimoji="1" lang="zh-CN" altLang="en-US" dirty="0"/>
              <a:t>随机</a:t>
            </a:r>
            <a:r>
              <a:rPr kumimoji="1" lang="en-US" altLang="zh-CN" dirty="0"/>
              <a:t>Gaussian</a:t>
            </a:r>
            <a:r>
              <a:rPr kumimoji="1" lang="zh-CN" altLang="en-US" dirty="0" smtClean="0"/>
              <a:t>初始化的问题</a:t>
            </a:r>
            <a:endParaRPr kumimoji="1" lang="en-US" altLang="zh-CN" dirty="0"/>
          </a:p>
          <a:p>
            <a:pPr marL="0" lvl="0" indent="0" eaLnBrk="0" fontAlgn="base" hangingPunct="0">
              <a:lnSpc>
                <a:spcPct val="100000"/>
              </a:lnSpc>
              <a:spcBef>
                <a:spcPct val="0"/>
              </a:spcBef>
              <a:spcAft>
                <a:spcPct val="0"/>
              </a:spcAft>
              <a:buNone/>
            </a:pPr>
            <a:r>
              <a:rPr lang="zh-CN" altLang="zh-CN" dirty="0">
                <a:solidFill>
                  <a:srgbClr val="1A1A1A"/>
                </a:solidFill>
                <a:latin typeface="Arial" panose="020B0604020202020204" pitchFamily="34" charset="0"/>
                <a:ea typeface="-apple-system"/>
              </a:rPr>
              <a:t>随着层数的增加，我们看到输出值迅速向0靠拢，在</a:t>
            </a:r>
            <a:r>
              <a:rPr lang="zh-CN" altLang="en-US" dirty="0">
                <a:solidFill>
                  <a:srgbClr val="1A1A1A"/>
                </a:solidFill>
                <a:latin typeface="Arial" panose="020B0604020202020204" pitchFamily="34" charset="0"/>
                <a:ea typeface="-apple-system"/>
              </a:rPr>
              <a:t>后</a:t>
            </a:r>
            <a:r>
              <a:rPr lang="zh-CN" altLang="zh-CN" dirty="0">
                <a:solidFill>
                  <a:srgbClr val="1A1A1A"/>
                </a:solidFill>
                <a:latin typeface="Arial" panose="020B0604020202020204" pitchFamily="34" charset="0"/>
                <a:ea typeface="-apple-system"/>
              </a:rPr>
              <a:t>几层中，几乎所有的输出值</a:t>
            </a:r>
            <a:r>
              <a:rPr lang="zh-CN" altLang="zh-CN" dirty="0">
                <a:latin typeface="Arial" panose="020B0604020202020204" pitchFamily="34" charset="0"/>
              </a:rPr>
              <a:t> </a:t>
            </a:r>
            <a:r>
              <a:rPr lang="zh-CN" altLang="zh-CN" sz="3200" dirty="0">
                <a:solidFill>
                  <a:srgbClr val="1A1A1A"/>
                </a:solidFill>
                <a:latin typeface="Arial" panose="020B0604020202020204" pitchFamily="34" charset="0"/>
                <a:ea typeface="-apple-system"/>
              </a:rPr>
              <a:t>都</a:t>
            </a:r>
            <a:r>
              <a:rPr lang="zh-CN" altLang="zh-CN" dirty="0">
                <a:solidFill>
                  <a:srgbClr val="1A1A1A"/>
                </a:solidFill>
                <a:latin typeface="Arial" panose="020B0604020202020204" pitchFamily="34" charset="0"/>
                <a:ea typeface="-apple-system"/>
              </a:rPr>
              <a:t>很接近0</a:t>
            </a:r>
            <a:r>
              <a:rPr lang="zh-CN" altLang="zh-CN" dirty="0" smtClean="0">
                <a:solidFill>
                  <a:srgbClr val="1A1A1A"/>
                </a:solidFill>
                <a:latin typeface="Arial" panose="020B0604020202020204" pitchFamily="34" charset="0"/>
                <a:ea typeface="-apple-system"/>
              </a:rPr>
              <a:t>！</a:t>
            </a:r>
            <a:r>
              <a:rPr lang="zh-CN" altLang="en-US" dirty="0" smtClean="0">
                <a:solidFill>
                  <a:srgbClr val="1A1A1A"/>
                </a:solidFill>
                <a:latin typeface="Arial" panose="020B0604020202020204" pitchFamily="34" charset="0"/>
                <a:ea typeface="-apple-system"/>
              </a:rPr>
              <a:t>在</a:t>
            </a:r>
            <a:r>
              <a:rPr lang="zh-CN" altLang="zh-CN" dirty="0" smtClean="0">
                <a:solidFill>
                  <a:srgbClr val="1A1A1A"/>
                </a:solidFill>
                <a:latin typeface="Arial" panose="020B0604020202020204" pitchFamily="34" charset="0"/>
                <a:ea typeface="-apple-system"/>
              </a:rPr>
              <a:t>back </a:t>
            </a:r>
            <a:r>
              <a:rPr lang="zh-CN" altLang="zh-CN" dirty="0">
                <a:solidFill>
                  <a:srgbClr val="1A1A1A"/>
                </a:solidFill>
                <a:latin typeface="Arial" panose="020B0604020202020204" pitchFamily="34" charset="0"/>
                <a:ea typeface="-apple-system"/>
              </a:rPr>
              <a:t>propagation算法，根据链式法则</a:t>
            </a:r>
            <a:r>
              <a:rPr lang="zh-CN" altLang="zh-CN" dirty="0" smtClean="0">
                <a:solidFill>
                  <a:srgbClr val="1A1A1A"/>
                </a:solidFill>
                <a:latin typeface="Arial" panose="020B0604020202020204" pitchFamily="34" charset="0"/>
                <a:ea typeface="-apple-system"/>
              </a:rPr>
              <a:t>，gradient</a:t>
            </a:r>
            <a:r>
              <a:rPr lang="zh-CN" altLang="zh-CN" dirty="0">
                <a:solidFill>
                  <a:srgbClr val="1A1A1A"/>
                </a:solidFill>
                <a:latin typeface="Arial" panose="020B0604020202020204" pitchFamily="34" charset="0"/>
                <a:ea typeface="-apple-system"/>
              </a:rPr>
              <a:t>等于当前函数的gradient乘以后一层的gradient</a:t>
            </a:r>
            <a:r>
              <a:rPr lang="zh-CN" altLang="zh-CN" dirty="0" smtClean="0">
                <a:solidFill>
                  <a:srgbClr val="1A1A1A"/>
                </a:solidFill>
                <a:latin typeface="Arial" panose="020B0604020202020204" pitchFamily="34" charset="0"/>
                <a:ea typeface="-apple-system"/>
              </a:rPr>
              <a:t>，这</a:t>
            </a:r>
            <a:r>
              <a:rPr lang="zh-CN" altLang="zh-CN" dirty="0">
                <a:solidFill>
                  <a:srgbClr val="1A1A1A"/>
                </a:solidFill>
                <a:latin typeface="Arial" panose="020B0604020202020204" pitchFamily="34" charset="0"/>
                <a:ea typeface="-apple-system"/>
              </a:rPr>
              <a:t>意味着输出值</a:t>
            </a:r>
            <a:r>
              <a:rPr lang="zh-CN" altLang="zh-CN" sz="3200" dirty="0">
                <a:solidFill>
                  <a:srgbClr val="1A1A1A"/>
                </a:solidFill>
                <a:latin typeface="Arial" panose="020B0604020202020204" pitchFamily="34" charset="0"/>
                <a:ea typeface="-apple-system"/>
              </a:rPr>
              <a:t>是</a:t>
            </a:r>
            <a:r>
              <a:rPr lang="zh-CN" altLang="zh-CN" dirty="0">
                <a:solidFill>
                  <a:srgbClr val="1A1A1A"/>
                </a:solidFill>
                <a:latin typeface="Arial" panose="020B0604020202020204" pitchFamily="34" charset="0"/>
                <a:ea typeface="-apple-system"/>
              </a:rPr>
              <a:t>计算gradient中的乘法因子</a:t>
            </a:r>
            <a:r>
              <a:rPr lang="zh-CN" altLang="zh-CN" dirty="0" smtClean="0">
                <a:solidFill>
                  <a:srgbClr val="1A1A1A"/>
                </a:solidFill>
                <a:latin typeface="Arial" panose="020B0604020202020204" pitchFamily="34" charset="0"/>
                <a:ea typeface="-apple-system"/>
              </a:rPr>
              <a:t>，直接</a:t>
            </a:r>
            <a:r>
              <a:rPr lang="zh-CN" altLang="zh-CN" dirty="0">
                <a:solidFill>
                  <a:srgbClr val="1A1A1A"/>
                </a:solidFill>
                <a:latin typeface="Arial" panose="020B0604020202020204" pitchFamily="34" charset="0"/>
                <a:ea typeface="-apple-system"/>
              </a:rPr>
              <a:t>导致gradient很小，使得参数难以被更新！</a:t>
            </a:r>
            <a:r>
              <a:rPr lang="zh-CN" altLang="zh-CN" dirty="0">
                <a:latin typeface="Arial" panose="020B0604020202020204" pitchFamily="34" charset="0"/>
              </a:rPr>
              <a:t> </a:t>
            </a:r>
          </a:p>
          <a:p>
            <a:endParaRPr lang="zh-CN" altLang="en-US" dirty="0"/>
          </a:p>
        </p:txBody>
      </p:sp>
      <p:pic>
        <p:nvPicPr>
          <p:cNvPr id="4"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574523" y="4269609"/>
            <a:ext cx="7097953" cy="2415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4143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深度学习中的优化与纯优化区别</a:t>
            </a:r>
          </a:p>
        </p:txBody>
      </p:sp>
      <p:sp>
        <p:nvSpPr>
          <p:cNvPr id="3" name="内容占位符 2"/>
          <p:cNvSpPr>
            <a:spLocks noGrp="1"/>
          </p:cNvSpPr>
          <p:nvPr>
            <p:ph idx="1"/>
          </p:nvPr>
        </p:nvSpPr>
        <p:spPr/>
        <p:txBody>
          <a:bodyPr/>
          <a:lstStyle/>
          <a:p>
            <a:pPr marL="0" indent="0">
              <a:buNone/>
            </a:pPr>
            <a:r>
              <a:rPr kumimoji="1" lang="en-US" altLang="zh-CN" dirty="0"/>
              <a:t>2.</a:t>
            </a:r>
            <a:r>
              <a:rPr kumimoji="1" lang="zh-CN" altLang="en-US" dirty="0"/>
              <a:t> 提前终止：使用纯优化时我们需要不停地迭代直至满足迭代停止条件；而在深度学习中，当模型在验证集上表现良好时，可能我们不需要考虑训练集就直接停止参数训练迭代，即所谓的提前终止。</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参数初始化</a:t>
            </a:r>
            <a:endParaRPr lang="zh-CN" altLang="en-US" dirty="0"/>
          </a:p>
        </p:txBody>
      </p:sp>
      <p:sp>
        <p:nvSpPr>
          <p:cNvPr id="3" name="内容占位符 2"/>
          <p:cNvSpPr>
            <a:spLocks noGrp="1"/>
          </p:cNvSpPr>
          <p:nvPr>
            <p:ph idx="1"/>
          </p:nvPr>
        </p:nvSpPr>
        <p:spPr>
          <a:xfrm>
            <a:off x="598503" y="1710215"/>
            <a:ext cx="10515600" cy="4351338"/>
          </a:xfrm>
        </p:spPr>
        <p:txBody>
          <a:bodyPr/>
          <a:lstStyle/>
          <a:p>
            <a:r>
              <a:rPr kumimoji="1" lang="en-US" altLang="zh-CN" dirty="0" smtClean="0"/>
              <a:t>Xavier</a:t>
            </a:r>
            <a:r>
              <a:rPr kumimoji="1" lang="zh-CN" altLang="en-US" dirty="0" smtClean="0"/>
              <a:t>初始化</a:t>
            </a:r>
            <a:endParaRPr lang="en-US" altLang="zh-CN" dirty="0"/>
          </a:p>
          <a:p>
            <a:pPr marL="0" indent="0">
              <a:buNone/>
            </a:pPr>
            <a:r>
              <a:rPr lang="zh-CN" altLang="en-US" dirty="0"/>
              <a:t>输出值在很多层之后依然保持着良好的分布，这很有利于我们优化神经网络！</a:t>
            </a:r>
            <a:endParaRPr kumimoji="1" lang="en-US" altLang="zh-CN" dirty="0"/>
          </a:p>
        </p:txBody>
      </p:sp>
      <p:pic>
        <p:nvPicPr>
          <p:cNvPr id="3076" name="Picture 4" descr="https://pic1.zhimg.com/80/v2-84e98522c9cf5e197e00351eb5b9ab35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3416576"/>
            <a:ext cx="6858000" cy="2238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0154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参数初始化</a:t>
            </a:r>
            <a:endParaRPr lang="zh-CN" altLang="en-US" dirty="0"/>
          </a:p>
        </p:txBody>
      </p:sp>
      <p:sp>
        <p:nvSpPr>
          <p:cNvPr id="3" name="内容占位符 2"/>
          <p:cNvSpPr>
            <a:spLocks noGrp="1"/>
          </p:cNvSpPr>
          <p:nvPr>
            <p:ph idx="1"/>
          </p:nvPr>
        </p:nvSpPr>
        <p:spPr/>
        <p:txBody>
          <a:bodyPr/>
          <a:lstStyle/>
          <a:p>
            <a:r>
              <a:rPr kumimoji="1" lang="en-US" altLang="zh-CN" dirty="0"/>
              <a:t>Xavier</a:t>
            </a:r>
            <a:r>
              <a:rPr kumimoji="1" lang="zh-CN" altLang="en-US" dirty="0" smtClean="0"/>
              <a:t>初始化</a:t>
            </a:r>
            <a:endParaRPr kumimoji="1" lang="en-US" altLang="zh-CN" dirty="0" smtClean="0"/>
          </a:p>
          <a:p>
            <a:pPr marL="0" indent="0">
              <a:buNone/>
            </a:pPr>
            <a:r>
              <a:rPr lang="zh-CN" altLang="en-US" dirty="0" smtClean="0"/>
              <a:t>基本思想：</a:t>
            </a:r>
            <a:endParaRPr lang="en-US" altLang="zh-CN" dirty="0" smtClean="0"/>
          </a:p>
          <a:p>
            <a:pPr marL="0" indent="0">
              <a:buNone/>
            </a:pPr>
            <a:r>
              <a:rPr kumimoji="1" lang="zh-CN" altLang="en-US" dirty="0"/>
              <a:t>神经网络中每一层的输入和输出的分布尽可能的相似，即方差的尽可能的小，从而让模型稳定而快速的</a:t>
            </a:r>
            <a:r>
              <a:rPr kumimoji="1" lang="zh-CN" altLang="en-US" dirty="0" smtClean="0"/>
              <a:t>收敛。</a:t>
            </a:r>
            <a:endParaRPr kumimoji="1" lang="en-US" altLang="zh-CN" dirty="0"/>
          </a:p>
          <a:p>
            <a:pPr marL="0" indent="0">
              <a:buNone/>
            </a:pPr>
            <a:endParaRPr kumimoji="1" lang="en-US" altLang="zh-CN" dirty="0"/>
          </a:p>
        </p:txBody>
      </p:sp>
    </p:spTree>
    <p:extLst>
      <p:ext uri="{BB962C8B-B14F-4D97-AF65-F5344CB8AC3E}">
        <p14:creationId xmlns:p14="http://schemas.microsoft.com/office/powerpoint/2010/main" val="255961387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参数初始化</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en-US" altLang="zh-CN" dirty="0" smtClean="0"/>
                  <a:t>Xavier</a:t>
                </a:r>
                <a:r>
                  <a:rPr kumimoji="1" lang="zh-CN" altLang="en-US" dirty="0" smtClean="0"/>
                  <a:t>初始化，</a:t>
                </a:r>
                <a:r>
                  <a:rPr kumimoji="1" lang="zh-CN" altLang="en-US" dirty="0" smtClean="0">
                    <a:solidFill>
                      <a:srgbClr val="FF0000"/>
                    </a:solidFill>
                  </a:rPr>
                  <a:t>假设不考虑激活函数</a:t>
                </a:r>
                <a:r>
                  <a:rPr kumimoji="1" lang="zh-CN" altLang="en-US" dirty="0" smtClean="0"/>
                  <a:t>，则线性映射如下：</a:t>
                </a:r>
                <a:endParaRPr kumimoji="1" lang="en-US" altLang="zh-CN" dirty="0" smtClean="0"/>
              </a:p>
              <a:p>
                <a:pPr marL="0" indent="0">
                  <a:buNone/>
                </a:pPr>
                <a14:m>
                  <m:oMathPara xmlns:m="http://schemas.openxmlformats.org/officeDocument/2006/math">
                    <m:oMathParaPr>
                      <m:jc m:val="centerGroup"/>
                    </m:oMathParaPr>
                    <m:oMath xmlns:m="http://schemas.openxmlformats.org/officeDocument/2006/math">
                      <m:r>
                        <m:rPr>
                          <m:sty m:val="p"/>
                        </m:rPr>
                        <a:rPr kumimoji="1" lang="en-US" altLang="zh-CN" i="1">
                          <a:latin typeface="Cambria Math" panose="02040503050406030204" pitchFamily="18" charset="0"/>
                        </a:rPr>
                        <m:t>z</m:t>
                      </m:r>
                      <m:r>
                        <a:rPr kumimoji="1" lang="en-US" altLang="zh-CN" i="1">
                          <a:latin typeface="Cambria Math" panose="02040503050406030204" pitchFamily="18" charset="0"/>
                        </a:rPr>
                        <m:t>=</m:t>
                      </m:r>
                      <m:nary>
                        <m:naryPr>
                          <m:chr m:val="∑"/>
                          <m:ctrlPr>
                            <a:rPr kumimoji="1" lang="en-US" altLang="zh-CN" i="1">
                              <a:latin typeface="Cambria Math" panose="02040503050406030204" pitchFamily="18" charset="0"/>
                            </a:rPr>
                          </m:ctrlPr>
                        </m:naryPr>
                        <m:sub>
                          <m:r>
                            <m:rPr>
                              <m:brk m:alnAt="23"/>
                            </m:rPr>
                            <a:rPr kumimoji="1" lang="en-US" altLang="zh-CN" i="1">
                              <a:latin typeface="Cambria Math" panose="02040503050406030204" pitchFamily="18" charset="0"/>
                            </a:rPr>
                            <m:t>𝑖</m:t>
                          </m:r>
                          <m:r>
                            <a:rPr kumimoji="1" lang="en-US" altLang="zh-CN" i="1">
                              <a:latin typeface="Cambria Math" panose="02040503050406030204" pitchFamily="18" charset="0"/>
                            </a:rPr>
                            <m:t>=1</m:t>
                          </m:r>
                        </m:sub>
                        <m:sup>
                          <m:r>
                            <a:rPr kumimoji="1" lang="en-US" altLang="zh-CN" i="1">
                              <a:latin typeface="Cambria Math" panose="02040503050406030204" pitchFamily="18" charset="0"/>
                            </a:rPr>
                            <m:t>𝑛</m:t>
                          </m:r>
                        </m:sup>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𝑖</m:t>
                              </m:r>
                            </m:sub>
                          </m:sSub>
                        </m:e>
                      </m:nary>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i="1">
                              <a:latin typeface="Cambria Math" panose="02040503050406030204" pitchFamily="18" charset="0"/>
                            </a:rPr>
                            <m:t>𝑖</m:t>
                          </m:r>
                        </m:sub>
                      </m:sSub>
                    </m:oMath>
                  </m:oMathPara>
                </a14:m>
                <a:endParaRPr kumimoji="1" lang="en-US" altLang="zh-CN" dirty="0"/>
              </a:p>
              <a:p>
                <a:pPr marL="0" indent="0">
                  <a:buNone/>
                </a:pPr>
                <a:r>
                  <a:rPr kumimoji="1" lang="zh-CN" altLang="en-US" dirty="0"/>
                  <a:t>其中，</a:t>
                </a:r>
                <a:r>
                  <a:rPr kumimoji="1" lang="en-US" altLang="zh-CN" dirty="0"/>
                  <a:t>n</a:t>
                </a:r>
                <a:r>
                  <a:rPr kumimoji="1" lang="zh-CN" altLang="en-US" dirty="0"/>
                  <a:t>是上一层神经元的数量，</a:t>
                </a:r>
                <a:r>
                  <a:rPr kumimoji="1" lang="en-US" altLang="zh-CN" dirty="0"/>
                  <a:t>z</a:t>
                </a:r>
                <a:r>
                  <a:rPr kumimoji="1" lang="zh-CN" altLang="en-US" dirty="0"/>
                  <a:t>是当前层中的某个神经元</a:t>
                </a:r>
                <a:endParaRPr kumimoji="1" lang="en-US" altLang="zh-CN" dirty="0"/>
              </a:p>
              <a:p>
                <a:pPr marL="0" indent="0">
                  <a:buNone/>
                </a:pPr>
                <a:endParaRPr kumimoji="1" lang="en-US" altLang="zh-CN"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kumimoji="1" lang="en-US" altLang="zh-CN" i="1">
                          <a:latin typeface="Cambria Math" panose="02040503050406030204" pitchFamily="18" charset="0"/>
                        </a:rPr>
                        <m:t>𝑣𝑎𝑟</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𝑤</m:t>
                              </m:r>
                            </m:e>
                            <m:sub>
                              <m:r>
                                <a:rPr kumimoji="1" lang="en-US" altLang="zh-CN" i="1">
                                  <a:latin typeface="Cambria Math" panose="02040503050406030204" pitchFamily="18" charset="0"/>
                                </a:rPr>
                                <m:t>𝑖</m:t>
                              </m:r>
                            </m:sub>
                          </m:sSub>
                        </m:e>
                      </m:d>
                      <m:r>
                        <a:rPr kumimoji="1" lang="en-US" altLang="zh-CN" i="1">
                          <a:latin typeface="Cambria Math" panose="02040503050406030204" pitchFamily="18" charset="0"/>
                        </a:rPr>
                        <m:t>=</m:t>
                      </m:r>
                      <m:r>
                        <a:rPr kumimoji="1" lang="en-US" altLang="zh-CN" i="1">
                          <a:latin typeface="Cambria Math" panose="02040503050406030204" pitchFamily="18" charset="0"/>
                        </a:rPr>
                        <m:t>𝐸</m:t>
                      </m:r>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𝑤</m:t>
                              </m:r>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m:t>
                          </m:r>
                        </m:e>
                        <m:sup>
                          <m:r>
                            <a:rPr kumimoji="1" lang="en-US" altLang="zh-CN" i="1">
                              <a:latin typeface="Cambria Math" panose="02040503050406030204" pitchFamily="18" charset="0"/>
                            </a:rPr>
                            <m:t>2</m:t>
                          </m:r>
                        </m:sup>
                      </m:sSup>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m:t>
                          </m:r>
                          <m:r>
                            <a:rPr kumimoji="1" lang="en-US" altLang="zh-CN" i="1">
                              <a:latin typeface="Cambria Math" panose="02040503050406030204" pitchFamily="18" charset="0"/>
                            </a:rPr>
                            <m:t>𝐸</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𝑤</m:t>
                                  </m:r>
                                </m:e>
                                <m:sub>
                                  <m:r>
                                    <a:rPr kumimoji="1" lang="en-US" altLang="zh-CN" i="1">
                                      <a:latin typeface="Cambria Math" panose="02040503050406030204" pitchFamily="18" charset="0"/>
                                    </a:rPr>
                                    <m:t>𝑖</m:t>
                                  </m:r>
                                </m:sub>
                              </m:sSub>
                            </m:e>
                          </m:d>
                          <m:r>
                            <a:rPr kumimoji="1" lang="en-US" altLang="zh-CN" i="1">
                              <a:latin typeface="Cambria Math" panose="02040503050406030204" pitchFamily="18" charset="0"/>
                            </a:rPr>
                            <m:t>]</m:t>
                          </m:r>
                        </m:e>
                        <m:sup>
                          <m:r>
                            <a:rPr kumimoji="1" lang="en-US" altLang="zh-CN" i="1">
                              <a:latin typeface="Cambria Math" panose="02040503050406030204" pitchFamily="18" charset="0"/>
                            </a:rPr>
                            <m:t>2</m:t>
                          </m:r>
                        </m:sup>
                      </m:sSup>
                    </m:oMath>
                  </m:oMathPara>
                </a14:m>
                <a:endParaRPr kumimoji="1" lang="en-US" altLang="zh-CN" i="1" dirty="0">
                  <a:latin typeface="Cambria Math" panose="02040503050406030204" pitchFamily="18" charset="0"/>
                </a:endParaRPr>
              </a:p>
              <a:p>
                <a:pPr marL="0" indent="0">
                  <a:buNone/>
                </a:pPr>
                <a:r>
                  <a:rPr kumimoji="1" lang="zh-CN" altLang="en-US" i="1" dirty="0">
                    <a:latin typeface="Cambria Math" panose="02040503050406030204" pitchFamily="18" charset="0"/>
                  </a:rPr>
                  <a:t>                     </a:t>
                </a:r>
                <a14:m>
                  <m:oMath xmlns:m="http://schemas.openxmlformats.org/officeDocument/2006/math">
                    <m:r>
                      <a:rPr kumimoji="1" lang="en-US" altLang="zh-CN" i="1">
                        <a:latin typeface="Cambria Math" panose="02040503050406030204" pitchFamily="18" charset="0"/>
                      </a:rPr>
                      <m:t>=</m:t>
                    </m:r>
                    <m:r>
                      <a:rPr kumimoji="1" lang="en-US" altLang="zh-CN" i="1">
                        <a:latin typeface="Cambria Math" panose="02040503050406030204" pitchFamily="18" charset="0"/>
                      </a:rPr>
                      <m:t>𝑣𝑎𝑟</m:t>
                    </m:r>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m:t>
                        </m:r>
                        <m:r>
                          <a:rPr kumimoji="1" lang="en-US" altLang="zh-CN" i="1">
                            <a:latin typeface="Cambria Math" panose="02040503050406030204" pitchFamily="18" charset="0"/>
                          </a:rPr>
                          <m:t>𝐸</m:t>
                        </m:r>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m:t>
                        </m:r>
                      </m:e>
                      <m:sup>
                        <m:r>
                          <a:rPr kumimoji="1" lang="en-US" altLang="zh-CN" i="1">
                            <a:latin typeface="Cambria Math" panose="02040503050406030204" pitchFamily="18" charset="0"/>
                          </a:rPr>
                          <m:t>2</m:t>
                        </m:r>
                      </m:sup>
                    </m:sSup>
                    <m:r>
                      <a:rPr kumimoji="1" lang="en-US" altLang="zh-CN" i="1">
                        <a:latin typeface="Cambria Math" panose="02040503050406030204" pitchFamily="18" charset="0"/>
                      </a:rPr>
                      <m:t>+</m:t>
                    </m:r>
                  </m:oMath>
                </a14:m>
                <a:r>
                  <a:rPr kumimoji="1" lang="en-US" altLang="zh-CN" dirty="0"/>
                  <a:t> </a:t>
                </a:r>
                <a14:m>
                  <m:oMath xmlns:m="http://schemas.openxmlformats.org/officeDocument/2006/math">
                    <m:r>
                      <a:rPr kumimoji="1" lang="en-US" altLang="zh-CN" i="1">
                        <a:latin typeface="Cambria Math" panose="02040503050406030204" pitchFamily="18" charset="0"/>
                      </a:rPr>
                      <m:t>𝑣𝑎𝑟</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i="1">
                                <a:latin typeface="Cambria Math" panose="02040503050406030204" pitchFamily="18" charset="0"/>
                              </a:rPr>
                              <m:t>𝑖</m:t>
                            </m:r>
                          </m:sub>
                        </m:sSub>
                      </m:e>
                    </m:d>
                    <m:sSup>
                      <m:sSupPr>
                        <m:ctrlPr>
                          <a:rPr kumimoji="1" lang="en-US" altLang="zh-CN" i="1">
                            <a:latin typeface="Cambria Math" panose="02040503050406030204" pitchFamily="18" charset="0"/>
                          </a:rPr>
                        </m:ctrlPr>
                      </m:sSupPr>
                      <m:e>
                        <m:d>
                          <m:dPr>
                            <m:begChr m:val="["/>
                            <m:endChr m:val="]"/>
                            <m:ctrlPr>
                              <a:rPr kumimoji="1" lang="en-US" altLang="zh-CN" i="1">
                                <a:latin typeface="Cambria Math" panose="02040503050406030204" pitchFamily="18" charset="0"/>
                              </a:rPr>
                            </m:ctrlPr>
                          </m:dPr>
                          <m:e>
                            <m:r>
                              <a:rPr kumimoji="1" lang="en-US" altLang="zh-CN" i="1">
                                <a:latin typeface="Cambria Math" panose="02040503050406030204" pitchFamily="18" charset="0"/>
                              </a:rPr>
                              <m:t>𝐸</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𝑖</m:t>
                                    </m:r>
                                  </m:sub>
                                </m:sSub>
                              </m:e>
                            </m:d>
                          </m:e>
                        </m:d>
                      </m:e>
                      <m:sup>
                        <m:r>
                          <a:rPr kumimoji="1" lang="en-US" altLang="zh-CN" i="1">
                            <a:latin typeface="Cambria Math" panose="02040503050406030204" pitchFamily="18" charset="0"/>
                          </a:rPr>
                          <m:t>2</m:t>
                        </m:r>
                      </m:sup>
                    </m:sSup>
                    <m:r>
                      <a:rPr kumimoji="1" lang="en-US" altLang="zh-CN" i="1">
                        <a:latin typeface="Cambria Math" panose="02040503050406030204" pitchFamily="18" charset="0"/>
                      </a:rPr>
                      <m:t>+</m:t>
                    </m:r>
                    <m:r>
                      <a:rPr kumimoji="1" lang="en-US" altLang="zh-CN" i="1">
                        <a:latin typeface="Cambria Math" panose="02040503050406030204" pitchFamily="18" charset="0"/>
                      </a:rPr>
                      <m:t>𝑣𝑎𝑟</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𝑖</m:t>
                            </m:r>
                          </m:sub>
                        </m:sSub>
                      </m:e>
                    </m:d>
                    <m:r>
                      <a:rPr kumimoji="1" lang="en-US" altLang="zh-CN" i="1">
                        <a:latin typeface="Cambria Math" panose="02040503050406030204" pitchFamily="18" charset="0"/>
                      </a:rPr>
                      <m:t>𝑣𝑎𝑟</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i="1">
                                <a:latin typeface="Cambria Math" panose="02040503050406030204" pitchFamily="18" charset="0"/>
                              </a:rPr>
                              <m:t>𝑖</m:t>
                            </m:r>
                          </m:sub>
                        </m:sSub>
                      </m:e>
                    </m:d>
                  </m:oMath>
                </a14:m>
                <a:endParaRPr kumimoji="1" lang="en-US" altLang="zh-CN" dirty="0"/>
              </a:p>
              <a:p>
                <a:pPr marL="0" indent="0">
                  <a:buNone/>
                </a:pPr>
                <a:r>
                  <a:rPr kumimoji="1" lang="en-US" altLang="zh-CN" dirty="0"/>
                  <a:t>				</a:t>
                </a:r>
                <a:endParaRPr kumimoji="1" lang="zh-CN" altLang="en-US"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217"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05942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参数初始化</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20000"/>
              </a:bodyPr>
              <a:lstStyle/>
              <a:p>
                <a:r>
                  <a:rPr kumimoji="1" lang="en-US" altLang="zh-CN" dirty="0"/>
                  <a:t>Xavier</a:t>
                </a:r>
                <a:r>
                  <a:rPr kumimoji="1" lang="zh-CN" altLang="en-US" dirty="0" smtClean="0"/>
                  <a:t>初始化</a:t>
                </a:r>
                <a:endParaRPr kumimoji="1" lang="en-US" altLang="zh-CN" dirty="0" smtClean="0"/>
              </a:p>
              <a:p>
                <a:pPr marL="0" indent="0">
                  <a:buNone/>
                </a:pPr>
                <a:r>
                  <a:rPr kumimoji="1" lang="zh-CN" altLang="en-US" b="1" dirty="0">
                    <a:solidFill>
                      <a:srgbClr val="FF0000"/>
                    </a:solidFill>
                  </a:rPr>
                  <a:t>假设</a:t>
                </a:r>
                <a14:m>
                  <m:oMath xmlns:m="http://schemas.openxmlformats.org/officeDocument/2006/math">
                    <m:r>
                      <a:rPr kumimoji="1" lang="en-US" altLang="zh-CN" b="1" i="1" dirty="0">
                        <a:solidFill>
                          <a:srgbClr val="FF0000"/>
                        </a:solidFill>
                        <a:latin typeface="Cambria Math" panose="02040503050406030204" pitchFamily="18" charset="0"/>
                      </a:rPr>
                      <m:t>𝑬</m:t>
                    </m:r>
                    <m:d>
                      <m:dPr>
                        <m:ctrlPr>
                          <a:rPr kumimoji="1" lang="en-US" altLang="zh-CN" b="1" i="1" dirty="0">
                            <a:solidFill>
                              <a:srgbClr val="FF0000"/>
                            </a:solidFill>
                            <a:latin typeface="Cambria Math" panose="02040503050406030204" pitchFamily="18" charset="0"/>
                          </a:rPr>
                        </m:ctrlPr>
                      </m:dPr>
                      <m:e>
                        <m:sSub>
                          <m:sSubPr>
                            <m:ctrlPr>
                              <a:rPr kumimoji="1" lang="en-US" altLang="zh-CN" b="1" i="1" dirty="0">
                                <a:solidFill>
                                  <a:srgbClr val="FF0000"/>
                                </a:solidFill>
                                <a:latin typeface="Cambria Math" panose="02040503050406030204" pitchFamily="18" charset="0"/>
                              </a:rPr>
                            </m:ctrlPr>
                          </m:sSubPr>
                          <m:e>
                            <m:r>
                              <a:rPr kumimoji="1" lang="en-US" altLang="zh-CN" b="1" i="1" dirty="0">
                                <a:solidFill>
                                  <a:srgbClr val="FF0000"/>
                                </a:solidFill>
                                <a:latin typeface="Cambria Math" panose="02040503050406030204" pitchFamily="18" charset="0"/>
                              </a:rPr>
                              <m:t>𝒙</m:t>
                            </m:r>
                          </m:e>
                          <m:sub>
                            <m:r>
                              <a:rPr kumimoji="1" lang="en-US" altLang="zh-CN" b="1" i="1" dirty="0">
                                <a:solidFill>
                                  <a:srgbClr val="FF0000"/>
                                </a:solidFill>
                                <a:latin typeface="Cambria Math" panose="02040503050406030204" pitchFamily="18" charset="0"/>
                              </a:rPr>
                              <m:t>𝒊</m:t>
                            </m:r>
                          </m:sub>
                        </m:sSub>
                      </m:e>
                    </m:d>
                    <m:r>
                      <a:rPr kumimoji="1" lang="en-US" altLang="zh-CN" b="1" i="1" dirty="0">
                        <a:solidFill>
                          <a:srgbClr val="FF0000"/>
                        </a:solidFill>
                        <a:latin typeface="Cambria Math" panose="02040503050406030204" pitchFamily="18" charset="0"/>
                      </a:rPr>
                      <m:t>=</m:t>
                    </m:r>
                  </m:oMath>
                </a14:m>
                <a:r>
                  <a:rPr kumimoji="1" lang="en-US" altLang="zh-CN" b="1" dirty="0">
                    <a:solidFill>
                      <a:srgbClr val="FF0000"/>
                    </a:solidFill>
                  </a:rPr>
                  <a:t> </a:t>
                </a:r>
                <a14:m>
                  <m:oMath xmlns:m="http://schemas.openxmlformats.org/officeDocument/2006/math">
                    <m:r>
                      <a:rPr kumimoji="1" lang="en-US" altLang="zh-CN" b="1" i="1" dirty="0">
                        <a:solidFill>
                          <a:srgbClr val="FF0000"/>
                        </a:solidFill>
                        <a:latin typeface="Cambria Math" panose="02040503050406030204" pitchFamily="18" charset="0"/>
                      </a:rPr>
                      <m:t>𝑬</m:t>
                    </m:r>
                    <m:d>
                      <m:dPr>
                        <m:ctrlPr>
                          <a:rPr kumimoji="1" lang="en-US" altLang="zh-CN" b="1" i="1" dirty="0">
                            <a:solidFill>
                              <a:srgbClr val="FF0000"/>
                            </a:solidFill>
                            <a:latin typeface="Cambria Math" panose="02040503050406030204" pitchFamily="18" charset="0"/>
                          </a:rPr>
                        </m:ctrlPr>
                      </m:dPr>
                      <m:e>
                        <m:sSub>
                          <m:sSubPr>
                            <m:ctrlPr>
                              <a:rPr kumimoji="1" lang="en-US" altLang="zh-CN" b="1" i="1" dirty="0">
                                <a:solidFill>
                                  <a:srgbClr val="FF0000"/>
                                </a:solidFill>
                                <a:latin typeface="Cambria Math" panose="02040503050406030204" pitchFamily="18" charset="0"/>
                              </a:rPr>
                            </m:ctrlPr>
                          </m:sSubPr>
                          <m:e>
                            <m:r>
                              <a:rPr kumimoji="1" lang="en-US" altLang="zh-CN" b="1" i="1" dirty="0">
                                <a:solidFill>
                                  <a:srgbClr val="FF0000"/>
                                </a:solidFill>
                                <a:latin typeface="Cambria Math" panose="02040503050406030204" pitchFamily="18" charset="0"/>
                              </a:rPr>
                              <m:t>𝒘</m:t>
                            </m:r>
                          </m:e>
                          <m:sub>
                            <m:r>
                              <a:rPr kumimoji="1" lang="en-US" altLang="zh-CN" b="1" i="1" dirty="0">
                                <a:solidFill>
                                  <a:srgbClr val="FF0000"/>
                                </a:solidFill>
                                <a:latin typeface="Cambria Math" panose="02040503050406030204" pitchFamily="18" charset="0"/>
                              </a:rPr>
                              <m:t>𝒊</m:t>
                            </m:r>
                          </m:sub>
                        </m:sSub>
                      </m:e>
                    </m:d>
                  </m:oMath>
                </a14:m>
                <a:r>
                  <a:rPr kumimoji="1" lang="en-US" altLang="zh-CN" b="1" dirty="0">
                    <a:solidFill>
                      <a:srgbClr val="FF0000"/>
                    </a:solidFill>
                  </a:rPr>
                  <a:t>=0</a:t>
                </a:r>
              </a:p>
              <a:p>
                <a:pPr marL="0" indent="0">
                  <a:buNone/>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𝑣𝑎𝑟</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𝑤</m:t>
                              </m:r>
                            </m:e>
                            <m:sub>
                              <m:r>
                                <a:rPr kumimoji="1" lang="en-US" altLang="zh-CN" i="1">
                                  <a:latin typeface="Cambria Math" panose="02040503050406030204" pitchFamily="18" charset="0"/>
                                </a:rPr>
                                <m:t>𝑖</m:t>
                              </m:r>
                            </m:sub>
                          </m:sSub>
                        </m:e>
                      </m:d>
                      <m:r>
                        <a:rPr kumimoji="1" lang="en-US" altLang="zh-CN" i="1">
                          <a:latin typeface="Cambria Math" panose="02040503050406030204" pitchFamily="18" charset="0"/>
                        </a:rPr>
                        <m:t>=</m:t>
                      </m:r>
                      <m:r>
                        <a:rPr kumimoji="1" lang="en-US" altLang="zh-CN" i="1">
                          <a:latin typeface="Cambria Math" panose="02040503050406030204" pitchFamily="18" charset="0"/>
                        </a:rPr>
                        <m:t>𝑣𝑎𝑟</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𝑖</m:t>
                              </m:r>
                            </m:sub>
                          </m:sSub>
                        </m:e>
                      </m:d>
                      <m:r>
                        <a:rPr kumimoji="1" lang="en-US" altLang="zh-CN" i="1">
                          <a:latin typeface="Cambria Math" panose="02040503050406030204" pitchFamily="18" charset="0"/>
                        </a:rPr>
                        <m:t>𝑣𝑎𝑟</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i="1">
                                  <a:latin typeface="Cambria Math" panose="02040503050406030204" pitchFamily="18" charset="0"/>
                                </a:rPr>
                                <m:t>𝑖</m:t>
                              </m:r>
                            </m:sub>
                          </m:sSub>
                        </m:e>
                      </m:d>
                    </m:oMath>
                  </m:oMathPara>
                </a14:m>
                <a:endParaRPr kumimoji="1" lang="en-US" altLang="zh-CN" dirty="0"/>
              </a:p>
              <a:p>
                <a:pPr marL="0" indent="0">
                  <a:buNone/>
                </a:pPr>
                <a:r>
                  <a:rPr kumimoji="1" lang="zh-CN" altLang="en-US" b="1" dirty="0">
                    <a:solidFill>
                      <a:srgbClr val="FF0000"/>
                    </a:solidFill>
                  </a:rPr>
                  <a:t>假设</a:t>
                </a:r>
                <a14:m>
                  <m:oMath xmlns:m="http://schemas.openxmlformats.org/officeDocument/2006/math">
                    <m:sSub>
                      <m:sSubPr>
                        <m:ctrlPr>
                          <a:rPr kumimoji="1" lang="en-US" altLang="zh-CN" b="1" i="1">
                            <a:solidFill>
                              <a:srgbClr val="FF0000"/>
                            </a:solidFill>
                            <a:latin typeface="Cambria Math" panose="02040503050406030204" pitchFamily="18" charset="0"/>
                          </a:rPr>
                        </m:ctrlPr>
                      </m:sSubPr>
                      <m:e>
                        <m:sSub>
                          <m:sSubPr>
                            <m:ctrlPr>
                              <a:rPr kumimoji="1" lang="en-US" altLang="zh-CN" b="1" i="1">
                                <a:solidFill>
                                  <a:srgbClr val="FF0000"/>
                                </a:solidFill>
                                <a:latin typeface="Cambria Math" panose="02040503050406030204" pitchFamily="18" charset="0"/>
                              </a:rPr>
                            </m:ctrlPr>
                          </m:sSubPr>
                          <m:e>
                            <m:r>
                              <a:rPr kumimoji="1" lang="en-US" altLang="zh-CN" b="1" i="1">
                                <a:solidFill>
                                  <a:srgbClr val="FF0000"/>
                                </a:solidFill>
                                <a:latin typeface="Cambria Math" panose="02040503050406030204" pitchFamily="18" charset="0"/>
                              </a:rPr>
                              <m:t>𝒙</m:t>
                            </m:r>
                          </m:e>
                          <m:sub>
                            <m:r>
                              <a:rPr kumimoji="1" lang="en-US" altLang="zh-CN" b="1" i="1">
                                <a:solidFill>
                                  <a:srgbClr val="FF0000"/>
                                </a:solidFill>
                                <a:latin typeface="Cambria Math" panose="02040503050406030204" pitchFamily="18" charset="0"/>
                              </a:rPr>
                              <m:t>𝒊</m:t>
                            </m:r>
                          </m:sub>
                        </m:sSub>
                        <m:r>
                          <a:rPr kumimoji="1" lang="zh-CN" altLang="en-US" b="1" i="1">
                            <a:solidFill>
                              <a:srgbClr val="FF0000"/>
                            </a:solidFill>
                            <a:latin typeface="Cambria Math" panose="02040503050406030204" pitchFamily="18" charset="0"/>
                          </a:rPr>
                          <m:t>和</m:t>
                        </m:r>
                        <m:r>
                          <a:rPr kumimoji="1" lang="en-US" altLang="zh-CN" b="1" i="1">
                            <a:solidFill>
                              <a:srgbClr val="FF0000"/>
                            </a:solidFill>
                            <a:latin typeface="Cambria Math" panose="02040503050406030204" pitchFamily="18" charset="0"/>
                          </a:rPr>
                          <m:t>𝒘</m:t>
                        </m:r>
                      </m:e>
                      <m:sub>
                        <m:r>
                          <a:rPr kumimoji="1" lang="en-US" altLang="zh-CN" b="1" i="1">
                            <a:solidFill>
                              <a:srgbClr val="FF0000"/>
                            </a:solidFill>
                            <a:latin typeface="Cambria Math" panose="02040503050406030204" pitchFamily="18" charset="0"/>
                          </a:rPr>
                          <m:t>𝒊</m:t>
                        </m:r>
                      </m:sub>
                    </m:sSub>
                  </m:oMath>
                </a14:m>
                <a:r>
                  <a:rPr kumimoji="1" lang="zh-CN" altLang="en-US" b="1" dirty="0">
                    <a:solidFill>
                      <a:srgbClr val="FF0000"/>
                    </a:solidFill>
                  </a:rPr>
                  <a:t>独立同分布</a:t>
                </a:r>
                <a:endParaRPr kumimoji="1" lang="en-US" altLang="zh-CN" b="1"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𝑣𝑎𝑟</m:t>
                      </m:r>
                      <m:d>
                        <m:dPr>
                          <m:ctrlPr>
                            <a:rPr kumimoji="1" lang="en-US" altLang="zh-CN" i="1">
                              <a:latin typeface="Cambria Math" panose="02040503050406030204" pitchFamily="18" charset="0"/>
                            </a:rPr>
                          </m:ctrlPr>
                        </m:dPr>
                        <m:e>
                          <m:r>
                            <m:rPr>
                              <m:sty m:val="p"/>
                            </m:rPr>
                            <a:rPr kumimoji="1" lang="en-US" altLang="zh-CN" i="1">
                              <a:latin typeface="Cambria Math" panose="02040503050406030204" pitchFamily="18" charset="0"/>
                            </a:rPr>
                            <m:t>z</m:t>
                          </m:r>
                        </m:e>
                      </m:d>
                      <m:r>
                        <a:rPr kumimoji="1" lang="en-US" altLang="zh-CN">
                          <a:latin typeface="Cambria Math" panose="02040503050406030204" pitchFamily="18" charset="0"/>
                        </a:rPr>
                        <m:t>=</m:t>
                      </m:r>
                      <m:nary>
                        <m:naryPr>
                          <m:chr m:val="∑"/>
                          <m:ctrlPr>
                            <a:rPr kumimoji="1" lang="en-US" altLang="zh-CN" i="1">
                              <a:latin typeface="Cambria Math" panose="02040503050406030204" pitchFamily="18" charset="0"/>
                            </a:rPr>
                          </m:ctrlPr>
                        </m:naryPr>
                        <m:sub>
                          <m:r>
                            <m:rPr>
                              <m:brk m:alnAt="23"/>
                            </m:rPr>
                            <a:rPr kumimoji="1" lang="en-US" altLang="zh-CN" i="1">
                              <a:latin typeface="Cambria Math" panose="02040503050406030204" pitchFamily="18" charset="0"/>
                            </a:rPr>
                            <m:t>𝑖</m:t>
                          </m:r>
                          <m:r>
                            <a:rPr kumimoji="1" lang="en-US" altLang="zh-CN" i="1">
                              <a:latin typeface="Cambria Math" panose="02040503050406030204" pitchFamily="18" charset="0"/>
                            </a:rPr>
                            <m:t>=1</m:t>
                          </m:r>
                        </m:sub>
                        <m:sup>
                          <m:r>
                            <a:rPr kumimoji="1" lang="en-US" altLang="zh-CN" i="1">
                              <a:latin typeface="Cambria Math" panose="02040503050406030204" pitchFamily="18" charset="0"/>
                            </a:rPr>
                            <m:t>𝑛</m:t>
                          </m:r>
                        </m:sup>
                        <m:e>
                          <m:r>
                            <a:rPr kumimoji="1" lang="en-US" altLang="zh-CN" i="1">
                              <a:latin typeface="Cambria Math" panose="02040503050406030204" pitchFamily="18" charset="0"/>
                            </a:rPr>
                            <m:t>𝑣𝑎𝑟</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𝑖</m:t>
                                  </m:r>
                                </m:sub>
                              </m:sSub>
                            </m:e>
                          </m:d>
                          <m:r>
                            <a:rPr kumimoji="1" lang="en-US" altLang="zh-CN" i="1">
                              <a:latin typeface="Cambria Math" panose="02040503050406030204" pitchFamily="18" charset="0"/>
                            </a:rPr>
                            <m:t>𝑣𝑎𝑟</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i="1">
                                      <a:latin typeface="Cambria Math" panose="02040503050406030204" pitchFamily="18" charset="0"/>
                                    </a:rPr>
                                    <m:t>𝑖</m:t>
                                  </m:r>
                                </m:sub>
                              </m:sSub>
                            </m:e>
                          </m:d>
                          <m:r>
                            <a:rPr kumimoji="1" lang="en-US" altLang="zh-CN" i="1">
                              <a:latin typeface="Cambria Math" panose="02040503050406030204" pitchFamily="18" charset="0"/>
                            </a:rPr>
                            <m:t>=</m:t>
                          </m:r>
                          <m:r>
                            <a:rPr kumimoji="1" lang="en-US" altLang="zh-CN" i="1">
                              <a:latin typeface="Cambria Math" panose="02040503050406030204" pitchFamily="18" charset="0"/>
                            </a:rPr>
                            <m:t>𝑛</m:t>
                          </m:r>
                          <m:r>
                            <a:rPr kumimoji="1" lang="zh-CN" altLang="en-US" i="1">
                              <a:latin typeface="Cambria Math" panose="02040503050406030204" pitchFamily="18" charset="0"/>
                            </a:rPr>
                            <m:t> </m:t>
                          </m:r>
                          <m:r>
                            <a:rPr kumimoji="1" lang="en-US" altLang="zh-CN" i="1">
                              <a:latin typeface="Cambria Math" panose="02040503050406030204" pitchFamily="18" charset="0"/>
                            </a:rPr>
                            <m:t>𝑣𝑎𝑟</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𝑖</m:t>
                                  </m:r>
                                </m:sub>
                              </m:sSub>
                            </m:e>
                          </m:d>
                          <m:r>
                            <a:rPr kumimoji="1" lang="en-US" altLang="zh-CN" i="1">
                              <a:latin typeface="Cambria Math" panose="02040503050406030204" pitchFamily="18" charset="0"/>
                            </a:rPr>
                            <m:t>𝑣𝑎𝑟</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i="1">
                                      <a:latin typeface="Cambria Math" panose="02040503050406030204" pitchFamily="18" charset="0"/>
                                    </a:rPr>
                                    <m:t>𝑖</m:t>
                                  </m:r>
                                </m:sub>
                              </m:sSub>
                            </m:e>
                          </m:d>
                        </m:e>
                      </m:nary>
                    </m:oMath>
                  </m:oMathPara>
                </a14:m>
                <a:endParaRPr kumimoji="1" lang="en-US" altLang="zh-CN" dirty="0"/>
              </a:p>
              <a:p>
                <a:pPr marL="0" indent="0">
                  <a:buNone/>
                </a:pPr>
                <a:endParaRPr kumimoji="1" lang="en-US" altLang="zh-CN" dirty="0"/>
              </a:p>
              <a:p>
                <a:pPr marL="0" indent="0">
                  <a:buNone/>
                </a:pPr>
                <a:r>
                  <a:rPr kumimoji="1" lang="zh-CN" altLang="en-US" dirty="0"/>
                  <a:t>为了使得神经网络中每一层的输入和输出的分布尽可能相似，即方差尽可能小，即</a:t>
                </a:r>
                <a14:m>
                  <m:oMath xmlns:m="http://schemas.openxmlformats.org/officeDocument/2006/math">
                    <m:r>
                      <a:rPr kumimoji="1" lang="en-US" altLang="zh-CN" i="1">
                        <a:latin typeface="Cambria Math" panose="02040503050406030204" pitchFamily="18" charset="0"/>
                      </a:rPr>
                      <m:t>𝑣𝑎𝑟</m:t>
                    </m:r>
                    <m:d>
                      <m:dPr>
                        <m:ctrlPr>
                          <a:rPr kumimoji="1" lang="en-US" altLang="zh-CN" i="1">
                            <a:latin typeface="Cambria Math" panose="02040503050406030204" pitchFamily="18" charset="0"/>
                          </a:rPr>
                        </m:ctrlPr>
                      </m:dPr>
                      <m:e>
                        <m:r>
                          <m:rPr>
                            <m:sty m:val="p"/>
                          </m:rPr>
                          <a:rPr kumimoji="1" lang="en-US" altLang="zh-CN" i="1">
                            <a:latin typeface="Cambria Math" panose="02040503050406030204" pitchFamily="18" charset="0"/>
                          </a:rPr>
                          <m:t>z</m:t>
                        </m:r>
                      </m:e>
                    </m:d>
                  </m:oMath>
                </a14:m>
                <a:r>
                  <a:rPr kumimoji="1" lang="en-US" altLang="zh-CN" dirty="0"/>
                  <a:t>= </a:t>
                </a:r>
                <a14:m>
                  <m:oMath xmlns:m="http://schemas.openxmlformats.org/officeDocument/2006/math">
                    <m:r>
                      <a:rPr kumimoji="1" lang="en-US" altLang="zh-CN" i="1">
                        <a:latin typeface="Cambria Math" panose="02040503050406030204" pitchFamily="18" charset="0"/>
                      </a:rPr>
                      <m:t>𝑣𝑎𝑟</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𝑖</m:t>
                            </m:r>
                          </m:sub>
                        </m:sSub>
                      </m:e>
                    </m:d>
                  </m:oMath>
                </a14:m>
                <a:r>
                  <a:rPr kumimoji="1" lang="zh-CN" altLang="en-US" dirty="0"/>
                  <a:t>，所以</a:t>
                </a:r>
                <a14:m>
                  <m:oMath xmlns:m="http://schemas.openxmlformats.org/officeDocument/2006/math">
                    <m:r>
                      <a:rPr kumimoji="1" lang="en-US" altLang="zh-CN" i="1">
                        <a:latin typeface="Cambria Math" panose="02040503050406030204" pitchFamily="18" charset="0"/>
                      </a:rPr>
                      <m:t>𝑣𝑎𝑟</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i="1">
                                <a:latin typeface="Cambria Math" panose="02040503050406030204" pitchFamily="18" charset="0"/>
                              </a:rPr>
                              <m:t>𝑖</m:t>
                            </m:r>
                          </m:sub>
                        </m:sSub>
                      </m:e>
                    </m:d>
                    <m:r>
                      <a:rPr kumimoji="1" lang="en-US" altLang="zh-CN">
                        <a:latin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1</m:t>
                        </m:r>
                      </m:num>
                      <m:den>
                        <m:r>
                          <m:rPr>
                            <m:sty m:val="p"/>
                          </m:rPr>
                          <a:rPr kumimoji="1" lang="en-US" altLang="zh-CN" i="1">
                            <a:latin typeface="Cambria Math" panose="02040503050406030204" pitchFamily="18" charset="0"/>
                          </a:rPr>
                          <m:t>n</m:t>
                        </m:r>
                      </m:den>
                    </m:f>
                  </m:oMath>
                </a14:m>
                <a:endParaRPr kumimoji="1" lang="en-US" altLang="zh-CN" dirty="0"/>
              </a:p>
              <a:p>
                <a:pPr marL="0" indent="0">
                  <a:buNone/>
                </a:pPr>
                <a:r>
                  <a:rPr kumimoji="1" lang="zh-CN" altLang="en-US" dirty="0"/>
                  <a:t>其中，前向传播时</a:t>
                </a:r>
                <a:r>
                  <a:rPr kumimoji="1" lang="en-US" altLang="zh-CN" dirty="0"/>
                  <a:t>,n</a:t>
                </a:r>
                <a:r>
                  <a:rPr kumimoji="1" lang="zh-CN" altLang="en-US" dirty="0"/>
                  <a:t>为</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i="1">
                            <a:latin typeface="Cambria Math" panose="02040503050406030204" pitchFamily="18" charset="0"/>
                          </a:rPr>
                          <m:t>𝑖𝑛</m:t>
                        </m:r>
                      </m:sub>
                    </m:sSub>
                    <m:r>
                      <a:rPr kumimoji="1" lang="en-US" altLang="zh-CN" i="1">
                        <a:latin typeface="Cambria Math" panose="02040503050406030204" pitchFamily="18" charset="0"/>
                      </a:rPr>
                      <m:t>,</m:t>
                    </m:r>
                  </m:oMath>
                </a14:m>
                <a:r>
                  <a:rPr kumimoji="1" lang="zh-CN" altLang="en-US" dirty="0"/>
                  <a:t>反向传播时，</a:t>
                </a:r>
                <a:r>
                  <a:rPr kumimoji="1" lang="en-US" altLang="zh-CN" dirty="0"/>
                  <a:t> n</a:t>
                </a:r>
                <a:r>
                  <a:rPr kumimoji="1" lang="zh-CN" altLang="en-US" dirty="0"/>
                  <a:t>为</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m:rPr>
                            <m:sty m:val="p"/>
                          </m:rPr>
                          <a:rPr kumimoji="1" lang="en-US" altLang="zh-CN" i="1">
                            <a:latin typeface="Cambria Math" panose="02040503050406030204" pitchFamily="18" charset="0"/>
                          </a:rPr>
                          <m:t>out</m:t>
                        </m:r>
                      </m:sub>
                    </m:sSub>
                  </m:oMath>
                </a14:m>
                <a:endParaRPr kumimoji="1" lang="zh-CN" altLang="en-US" dirty="0"/>
              </a:p>
              <a:p>
                <a:pPr marL="0" indent="0">
                  <a:buNone/>
                </a:pPr>
                <a:endParaRPr kumimoji="1" lang="en-US" altLang="zh-CN"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043" t="-3501"/>
                </a:stretch>
              </a:blipFill>
            </p:spPr>
            <p:txBody>
              <a:bodyPr/>
              <a:lstStyle/>
              <a:p>
                <a:r>
                  <a:rPr lang="zh-CN" altLang="en-US">
                    <a:noFill/>
                  </a:rPr>
                  <a:t> </a:t>
                </a:r>
                <a:endParaRPr lang="zh-CN" altLang="en-US">
                  <a:noFill/>
                </a:endParaRPr>
              </a:p>
            </p:txBody>
          </p:sp>
        </mc:Fallback>
      </mc:AlternateContent>
    </p:spTree>
    <p:extLst>
      <p:ext uri="{BB962C8B-B14F-4D97-AF65-F5344CB8AC3E}">
        <p14:creationId xmlns:p14="http://schemas.microsoft.com/office/powerpoint/2010/main" val="12938884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参数初始化</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10000"/>
              </a:bodyPr>
              <a:lstStyle/>
              <a:p>
                <a:r>
                  <a:rPr kumimoji="1" lang="en-US" altLang="zh-CN" dirty="0"/>
                  <a:t>Xavier</a:t>
                </a:r>
                <a:r>
                  <a:rPr kumimoji="1" lang="zh-CN" altLang="en-US" dirty="0" smtClean="0"/>
                  <a:t>初始化</a:t>
                </a:r>
                <a:endParaRPr kumimoji="1" lang="en-US" altLang="zh-CN" dirty="0" smtClean="0"/>
              </a:p>
              <a:p>
                <a:pPr marL="0" indent="0">
                  <a:buNone/>
                </a:pPr>
                <a14:m>
                  <m:oMath xmlns:m="http://schemas.openxmlformats.org/officeDocument/2006/math">
                    <m:sSub>
                      <m:sSubPr>
                        <m:ctrlPr>
                          <a:rPr kumimoji="1" lang="en-US" altLang="zh-CN" i="1">
                            <a:latin typeface="Cambria Math" panose="02040503050406030204" pitchFamily="18" charset="0"/>
                          </a:rPr>
                        </m:ctrlPr>
                      </m:sSubPr>
                      <m:e>
                        <m:r>
                          <a:rPr kumimoji="1" lang="zh-CN" altLang="en-US" i="1">
                            <a:latin typeface="Cambria Math" panose="02040503050406030204" pitchFamily="18" charset="0"/>
                          </a:rPr>
                          <m:t>因为</m:t>
                        </m:r>
                        <m:r>
                          <a:rPr kumimoji="1" lang="en-US" altLang="zh-CN" i="1">
                            <a:latin typeface="Cambria Math" panose="02040503050406030204" pitchFamily="18" charset="0"/>
                          </a:rPr>
                          <m:t>𝑛</m:t>
                        </m:r>
                      </m:e>
                      <m:sub>
                        <m:r>
                          <a:rPr kumimoji="1" lang="en-US" altLang="zh-CN" i="1">
                            <a:latin typeface="Cambria Math" panose="02040503050406030204" pitchFamily="18" charset="0"/>
                          </a:rPr>
                          <m:t>𝑖𝑛</m:t>
                        </m:r>
                      </m:sub>
                    </m:sSub>
                  </m:oMath>
                </a14:m>
                <a:r>
                  <a:rPr kumimoji="1" lang="zh-CN" altLang="en-US" dirty="0"/>
                  <a:t>和</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i="1">
                            <a:latin typeface="Cambria Math" panose="02040503050406030204" pitchFamily="18" charset="0"/>
                          </a:rPr>
                          <m:t>𝑜𝑢𝑡</m:t>
                        </m:r>
                      </m:sub>
                    </m:sSub>
                    <m:r>
                      <a:rPr kumimoji="1" lang="zh-CN" altLang="en-US" i="1">
                        <a:latin typeface="Cambria Math" panose="02040503050406030204" pitchFamily="18" charset="0"/>
                      </a:rPr>
                      <m:t>不一定相同，所以一般取均值，即</m:t>
                    </m:r>
                  </m:oMath>
                </a14:m>
                <a:endParaRPr kumimoji="1"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kumimoji="1" lang="en-US" altLang="zh-CN" i="1" dirty="0">
                          <a:latin typeface="Cambria Math" panose="02040503050406030204" pitchFamily="18" charset="0"/>
                        </a:rPr>
                        <m:t>n</m:t>
                      </m:r>
                      <m:r>
                        <a:rPr kumimoji="1" lang="en-US" altLang="zh-CN" i="1">
                          <a:latin typeface="Cambria Math" panose="02040503050406030204" pitchFamily="18" charset="0"/>
                        </a:rPr>
                        <m:t>=</m:t>
                      </m:r>
                      <m:f>
                        <m:fPr>
                          <m:ctrlPr>
                            <a:rPr kumimoji="1" lang="en-US" altLang="zh-CN" i="1">
                              <a:latin typeface="Cambria Math" panose="02040503050406030204" pitchFamily="18" charset="0"/>
                            </a:rPr>
                          </m:ctrlPr>
                        </m:fPr>
                        <m:num>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i="1">
                                  <a:latin typeface="Cambria Math" panose="02040503050406030204" pitchFamily="18" charset="0"/>
                                </a:rPr>
                                <m:t>𝑖𝑛</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i="1">
                                  <a:latin typeface="Cambria Math" panose="02040503050406030204" pitchFamily="18" charset="0"/>
                                </a:rPr>
                                <m:t>𝑜𝑢𝑡</m:t>
                              </m:r>
                            </m:sub>
                          </m:sSub>
                        </m:num>
                        <m:den>
                          <m:r>
                            <a:rPr kumimoji="1" lang="en-US" altLang="zh-CN" i="1">
                              <a:latin typeface="Cambria Math" panose="02040503050406030204" pitchFamily="18" charset="0"/>
                            </a:rPr>
                            <m:t>2</m:t>
                          </m:r>
                        </m:den>
                      </m:f>
                    </m:oMath>
                  </m:oMathPara>
                </a14:m>
                <a:endParaRPr kumimoji="1" lang="en-US" altLang="zh-CN" i="1" dirty="0">
                  <a:latin typeface="Cambria Math" panose="02040503050406030204" pitchFamily="18" charset="0"/>
                </a:endParaRPr>
              </a:p>
              <a:p>
                <a:pPr marL="0" indent="0">
                  <a:buNone/>
                </a:pPr>
                <a14:m>
                  <m:oMath xmlns:m="http://schemas.openxmlformats.org/officeDocument/2006/math">
                    <m:r>
                      <a:rPr kumimoji="1" lang="zh-CN" altLang="en-US" i="1">
                        <a:latin typeface="Cambria Math" panose="02040503050406030204" pitchFamily="18" charset="0"/>
                      </a:rPr>
                      <m:t>此时</m:t>
                    </m:r>
                    <m:r>
                      <a:rPr kumimoji="1" lang="en-US" altLang="zh-CN" i="1">
                        <a:latin typeface="Cambria Math" panose="02040503050406030204" pitchFamily="18" charset="0"/>
                      </a:rPr>
                      <m:t>𝑣𝑎𝑟</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i="1">
                                <a:latin typeface="Cambria Math" panose="02040503050406030204" pitchFamily="18" charset="0"/>
                              </a:rPr>
                              <m:t>𝑖</m:t>
                            </m:r>
                          </m:sub>
                        </m:sSub>
                      </m:e>
                    </m:d>
                  </m:oMath>
                </a14:m>
                <a:r>
                  <a:rPr kumimoji="1" lang="en-US" altLang="zh-CN" dirty="0"/>
                  <a:t>= </a:t>
                </a:r>
                <a14:m>
                  <m:oMath xmlns:m="http://schemas.openxmlformats.org/officeDocument/2006/math">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2</m:t>
                        </m:r>
                      </m:num>
                      <m:den>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i="1">
                                <a:latin typeface="Cambria Math" panose="02040503050406030204" pitchFamily="18" charset="0"/>
                              </a:rPr>
                              <m:t>𝑖𝑛</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i="1">
                                <a:latin typeface="Cambria Math" panose="02040503050406030204" pitchFamily="18" charset="0"/>
                              </a:rPr>
                              <m:t>𝑜𝑢𝑡</m:t>
                            </m:r>
                          </m:sub>
                        </m:sSub>
                      </m:den>
                    </m:f>
                  </m:oMath>
                </a14:m>
                <a:r>
                  <a:rPr kumimoji="1" lang="zh-CN" altLang="en-US" dirty="0"/>
                  <a:t>     </a:t>
                </a:r>
                <a:endParaRPr kumimoji="1" lang="en-US" altLang="zh-CN" dirty="0"/>
              </a:p>
              <a:p>
                <a:pPr marL="0" indent="0">
                  <a:buNone/>
                </a:pPr>
                <a:r>
                  <a:rPr kumimoji="1" lang="zh-CN" altLang="en-US" b="1" dirty="0">
                    <a:solidFill>
                      <a:srgbClr val="FF0000"/>
                    </a:solidFill>
                  </a:rPr>
                  <a:t>假设</a:t>
                </a:r>
                <a:r>
                  <a:rPr kumimoji="1" lang="en-US" altLang="zh-CN" b="1" dirty="0">
                    <a:solidFill>
                      <a:srgbClr val="FF0000"/>
                    </a:solidFill>
                  </a:rPr>
                  <a:t>w</a:t>
                </a:r>
                <a:r>
                  <a:rPr kumimoji="1" lang="zh-CN" altLang="en-US" b="1" dirty="0">
                    <a:solidFill>
                      <a:srgbClr val="FF0000"/>
                    </a:solidFill>
                  </a:rPr>
                  <a:t>服从</a:t>
                </a:r>
                <a:r>
                  <a:rPr kumimoji="1" lang="en-US" altLang="zh-CN" b="1" dirty="0" smtClean="0">
                    <a:solidFill>
                      <a:srgbClr val="FF0000"/>
                    </a:solidFill>
                  </a:rPr>
                  <a:t>[</a:t>
                </a:r>
                <a:r>
                  <a:rPr kumimoji="1" lang="en-US" altLang="zh-CN" b="1" dirty="0" err="1" smtClean="0">
                    <a:solidFill>
                      <a:srgbClr val="FF0000"/>
                    </a:solidFill>
                  </a:rPr>
                  <a:t>a,b</a:t>
                </a:r>
                <a:r>
                  <a:rPr kumimoji="1" lang="en-US" altLang="zh-CN" b="1" dirty="0" smtClean="0">
                    <a:solidFill>
                      <a:srgbClr val="FF0000"/>
                    </a:solidFill>
                  </a:rPr>
                  <a:t>]</a:t>
                </a:r>
                <a:r>
                  <a:rPr kumimoji="1" lang="zh-CN" altLang="en-US" b="1" dirty="0">
                    <a:solidFill>
                      <a:srgbClr val="FF0000"/>
                    </a:solidFill>
                  </a:rPr>
                  <a:t>的</a:t>
                </a:r>
                <a:r>
                  <a:rPr kumimoji="1" lang="zh-CN" altLang="en-US" b="1" dirty="0" smtClean="0">
                    <a:solidFill>
                      <a:srgbClr val="FF0000"/>
                    </a:solidFill>
                  </a:rPr>
                  <a:t>均匀分布，其中</a:t>
                </a:r>
                <a:r>
                  <a:rPr kumimoji="1" lang="en-US" altLang="zh-CN" b="1" dirty="0" smtClean="0">
                    <a:solidFill>
                      <a:srgbClr val="FF0000"/>
                    </a:solidFill>
                  </a:rPr>
                  <a:t>a=-b</a:t>
                </a:r>
                <a:r>
                  <a:rPr kumimoji="1" lang="zh-CN" altLang="en-US" dirty="0" smtClean="0"/>
                  <a:t>，</a:t>
                </a:r>
                <a:r>
                  <a:rPr kumimoji="1" lang="zh-CN" altLang="en-US" dirty="0"/>
                  <a:t>则</a:t>
                </a:r>
                <a14:m>
                  <m:oMath xmlns:m="http://schemas.openxmlformats.org/officeDocument/2006/math">
                    <m:r>
                      <a:rPr kumimoji="1" lang="en-US" altLang="zh-CN" i="1">
                        <a:latin typeface="Cambria Math" panose="02040503050406030204" pitchFamily="18" charset="0"/>
                      </a:rPr>
                      <m:t>𝑣𝑎𝑟</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i="1">
                                <a:latin typeface="Cambria Math" panose="02040503050406030204" pitchFamily="18" charset="0"/>
                              </a:rPr>
                              <m:t>𝑖</m:t>
                            </m:r>
                          </m:sub>
                        </m:sSub>
                      </m:e>
                    </m:d>
                  </m:oMath>
                </a14:m>
                <a:r>
                  <a:rPr kumimoji="1" lang="en-US" altLang="zh-CN" dirty="0"/>
                  <a:t>= </a:t>
                </a:r>
                <a14:m>
                  <m:oMath xmlns:m="http://schemas.openxmlformats.org/officeDocument/2006/math">
                    <m:f>
                      <m:fPr>
                        <m:ctrlPr>
                          <a:rPr kumimoji="1" lang="en-US" altLang="zh-CN" i="1">
                            <a:latin typeface="Cambria Math" panose="02040503050406030204" pitchFamily="18" charset="0"/>
                          </a:rPr>
                        </m:ctrlPr>
                      </m:fPr>
                      <m:num>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m:t>
                            </m:r>
                            <m:r>
                              <a:rPr kumimoji="1" lang="en-US" altLang="zh-CN" i="1">
                                <a:latin typeface="Cambria Math" panose="02040503050406030204" pitchFamily="18" charset="0"/>
                              </a:rPr>
                              <m:t>𝑏</m:t>
                            </m:r>
                            <m:r>
                              <a:rPr kumimoji="1" lang="en-US" altLang="zh-CN" i="1">
                                <a:latin typeface="Cambria Math" panose="02040503050406030204" pitchFamily="18" charset="0"/>
                              </a:rPr>
                              <m:t>−</m:t>
                            </m:r>
                            <m:r>
                              <a:rPr kumimoji="1" lang="en-US" altLang="zh-CN" i="1">
                                <a:latin typeface="Cambria Math" panose="02040503050406030204" pitchFamily="18" charset="0"/>
                              </a:rPr>
                              <m:t>𝑎</m:t>
                            </m:r>
                            <m:r>
                              <a:rPr kumimoji="1" lang="en-US" altLang="zh-CN" i="1">
                                <a:latin typeface="Cambria Math" panose="02040503050406030204" pitchFamily="18" charset="0"/>
                              </a:rPr>
                              <m:t>)</m:t>
                            </m:r>
                          </m:e>
                          <m:sup>
                            <m:r>
                              <a:rPr kumimoji="1" lang="en-US" altLang="zh-CN" i="1">
                                <a:latin typeface="Cambria Math" panose="02040503050406030204" pitchFamily="18" charset="0"/>
                              </a:rPr>
                              <m:t>2</m:t>
                            </m:r>
                          </m:sup>
                        </m:sSup>
                      </m:num>
                      <m:den>
                        <m:r>
                          <a:rPr kumimoji="1" lang="en-US" altLang="zh-CN" i="1">
                            <a:latin typeface="Cambria Math" panose="02040503050406030204" pitchFamily="18" charset="0"/>
                          </a:rPr>
                          <m:t>12</m:t>
                        </m:r>
                      </m:den>
                    </m:f>
                  </m:oMath>
                </a14:m>
                <a:endParaRPr kumimoji="1" lang="en-US" altLang="zh-CN" dirty="0"/>
              </a:p>
              <a:p>
                <a:pPr marL="0" indent="0">
                  <a:buNone/>
                </a:pPr>
                <a:r>
                  <a:rPr kumimoji="1" lang="zh-CN" altLang="en-US" dirty="0"/>
                  <a:t>所以</a:t>
                </a:r>
                <a14:m>
                  <m:oMath xmlns:m="http://schemas.openxmlformats.org/officeDocument/2006/math">
                    <m:r>
                      <a:rPr kumimoji="1" lang="en-US" altLang="zh-CN" i="1">
                        <a:latin typeface="Cambria Math" panose="02040503050406030204" pitchFamily="18" charset="0"/>
                      </a:rPr>
                      <m:t>𝑣𝑎𝑟</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i="1">
                                <a:latin typeface="Cambria Math" panose="02040503050406030204" pitchFamily="18" charset="0"/>
                              </a:rPr>
                              <m:t>𝑖</m:t>
                            </m:r>
                          </m:sub>
                        </m:sSub>
                      </m:e>
                    </m:d>
                    <m:r>
                      <a:rPr kumimoji="1" lang="en-US" altLang="zh-CN" i="1">
                        <a:latin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2</m:t>
                        </m:r>
                      </m:num>
                      <m:den>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i="1">
                                <a:latin typeface="Cambria Math" panose="02040503050406030204" pitchFamily="18" charset="0"/>
                              </a:rPr>
                              <m:t>𝑖𝑛</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i="1">
                                <a:latin typeface="Cambria Math" panose="02040503050406030204" pitchFamily="18" charset="0"/>
                              </a:rPr>
                              <m:t>𝑜𝑢𝑡</m:t>
                            </m:r>
                          </m:sub>
                        </m:sSub>
                      </m:den>
                    </m:f>
                  </m:oMath>
                </a14:m>
                <a:r>
                  <a:rPr kumimoji="1" lang="en-US" altLang="zh-CN" dirty="0"/>
                  <a:t>= </a:t>
                </a:r>
                <a14:m>
                  <m:oMath xmlns:m="http://schemas.openxmlformats.org/officeDocument/2006/math">
                    <m:f>
                      <m:fPr>
                        <m:ctrlPr>
                          <a:rPr kumimoji="1" lang="en-US" altLang="zh-CN" i="1">
                            <a:latin typeface="Cambria Math" panose="02040503050406030204" pitchFamily="18" charset="0"/>
                          </a:rPr>
                        </m:ctrlPr>
                      </m:fPr>
                      <m:num>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m:t>
                            </m:r>
                            <m:r>
                              <a:rPr kumimoji="1" lang="en-US" altLang="zh-CN" i="1">
                                <a:latin typeface="Cambria Math" panose="02040503050406030204" pitchFamily="18" charset="0"/>
                              </a:rPr>
                              <m:t>𝑏</m:t>
                            </m:r>
                            <m:r>
                              <a:rPr kumimoji="1" lang="en-US" altLang="zh-CN" i="1">
                                <a:latin typeface="Cambria Math" panose="02040503050406030204" pitchFamily="18" charset="0"/>
                              </a:rPr>
                              <m:t>−</m:t>
                            </m:r>
                            <m:r>
                              <a:rPr kumimoji="1" lang="en-US" altLang="zh-CN" i="1">
                                <a:latin typeface="Cambria Math" panose="02040503050406030204" pitchFamily="18" charset="0"/>
                              </a:rPr>
                              <m:t>𝑎</m:t>
                            </m:r>
                            <m:r>
                              <a:rPr kumimoji="1" lang="en-US" altLang="zh-CN" i="1">
                                <a:latin typeface="Cambria Math" panose="02040503050406030204" pitchFamily="18" charset="0"/>
                              </a:rPr>
                              <m:t>)</m:t>
                            </m:r>
                          </m:e>
                          <m:sup>
                            <m:r>
                              <a:rPr kumimoji="1" lang="en-US" altLang="zh-CN" i="1">
                                <a:latin typeface="Cambria Math" panose="02040503050406030204" pitchFamily="18" charset="0"/>
                              </a:rPr>
                              <m:t>2</m:t>
                            </m:r>
                          </m:sup>
                        </m:sSup>
                      </m:num>
                      <m:den>
                        <m:r>
                          <a:rPr kumimoji="1" lang="en-US" altLang="zh-CN" i="1">
                            <a:latin typeface="Cambria Math" panose="02040503050406030204" pitchFamily="18" charset="0"/>
                          </a:rPr>
                          <m:t>12</m:t>
                        </m:r>
                      </m:den>
                    </m:f>
                  </m:oMath>
                </a14:m>
                <a:endParaRPr kumimoji="1" lang="en-US" altLang="zh-CN" dirty="0"/>
              </a:p>
              <a:p>
                <a:pPr marL="0" indent="0">
                  <a:buNone/>
                </a:pPr>
                <a:r>
                  <a:rPr kumimoji="1" lang="en-US" altLang="zh-CN" dirty="0"/>
                  <a:t>[</a:t>
                </a:r>
                <a:r>
                  <a:rPr kumimoji="1" lang="en-US" altLang="zh-CN" dirty="0" err="1"/>
                  <a:t>a,b</a:t>
                </a:r>
                <a:r>
                  <a:rPr kumimoji="1" lang="en-US" altLang="zh-CN" dirty="0"/>
                  <a:t>]</a:t>
                </a:r>
                <a:r>
                  <a:rPr kumimoji="1" lang="zh-CN" altLang="en-US" dirty="0"/>
                  <a:t>就是</a:t>
                </a:r>
                <a:r>
                  <a:rPr kumimoji="1" lang="en-US" altLang="zh-CN" dirty="0"/>
                  <a:t>[</a:t>
                </a:r>
                <a14:m>
                  <m:oMath xmlns:m="http://schemas.openxmlformats.org/officeDocument/2006/math">
                    <m:r>
                      <a:rPr kumimoji="1" lang="en-US" altLang="zh-CN" i="1">
                        <a:latin typeface="Cambria Math" panose="02040503050406030204" pitchFamily="18" charset="0"/>
                        <a:ea typeface="Cambria Math" panose="02040503050406030204" pitchFamily="18" charset="0"/>
                      </a:rPr>
                      <m:t>−</m:t>
                    </m:r>
                    <m:rad>
                      <m:radPr>
                        <m:degHide m:val="on"/>
                        <m:ctrlPr>
                          <a:rPr kumimoji="1" lang="en-US" altLang="zh-CN" i="1">
                            <a:latin typeface="Cambria Math" panose="02040503050406030204" pitchFamily="18" charset="0"/>
                            <a:ea typeface="Cambria Math" panose="02040503050406030204" pitchFamily="18" charset="0"/>
                          </a:rPr>
                        </m:ctrlPr>
                      </m:radPr>
                      <m:deg/>
                      <m:e>
                        <m:f>
                          <m:fPr>
                            <m:ctrlPr>
                              <a:rPr kumimoji="1" lang="en-US" altLang="zh-CN" i="1">
                                <a:latin typeface="Cambria Math" panose="02040503050406030204" pitchFamily="18" charset="0"/>
                                <a:ea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6</m:t>
                            </m:r>
                          </m:num>
                          <m:den>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i="1">
                                    <a:latin typeface="Cambria Math" panose="02040503050406030204" pitchFamily="18" charset="0"/>
                                  </a:rPr>
                                  <m:t>𝑖𝑛</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i="1">
                                    <a:latin typeface="Cambria Math" panose="02040503050406030204" pitchFamily="18" charset="0"/>
                                  </a:rPr>
                                  <m:t>𝑜𝑢𝑡</m:t>
                                </m:r>
                              </m:sub>
                            </m:sSub>
                          </m:den>
                        </m:f>
                      </m:e>
                    </m:rad>
                    <m:r>
                      <a:rPr kumimoji="1" lang="en-US" altLang="zh-CN" i="1">
                        <a:latin typeface="Cambria Math" panose="02040503050406030204" pitchFamily="18" charset="0"/>
                        <a:ea typeface="Cambria Math" panose="02040503050406030204" pitchFamily="18" charset="0"/>
                      </a:rPr>
                      <m:t>,</m:t>
                    </m:r>
                    <m:rad>
                      <m:radPr>
                        <m:degHide m:val="on"/>
                        <m:ctrlPr>
                          <a:rPr kumimoji="1" lang="en-US" altLang="zh-CN" i="1">
                            <a:latin typeface="Cambria Math" panose="02040503050406030204" pitchFamily="18" charset="0"/>
                            <a:ea typeface="Cambria Math" panose="02040503050406030204" pitchFamily="18" charset="0"/>
                          </a:rPr>
                        </m:ctrlPr>
                      </m:radPr>
                      <m:deg/>
                      <m:e>
                        <m:f>
                          <m:fPr>
                            <m:ctrlPr>
                              <a:rPr kumimoji="1" lang="en-US" altLang="zh-CN" i="1">
                                <a:latin typeface="Cambria Math" panose="02040503050406030204" pitchFamily="18" charset="0"/>
                                <a:ea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6</m:t>
                            </m:r>
                          </m:num>
                          <m:den>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i="1">
                                    <a:latin typeface="Cambria Math" panose="02040503050406030204" pitchFamily="18" charset="0"/>
                                  </a:rPr>
                                  <m:t>𝑖𝑛</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i="1">
                                    <a:latin typeface="Cambria Math" panose="02040503050406030204" pitchFamily="18" charset="0"/>
                                  </a:rPr>
                                  <m:t>𝑜𝑢𝑡</m:t>
                                </m:r>
                              </m:sub>
                            </m:sSub>
                          </m:den>
                        </m:f>
                      </m:e>
                    </m:rad>
                    <m:r>
                      <a:rPr kumimoji="1" lang="en-US" altLang="zh-CN" i="1">
                        <a:latin typeface="Cambria Math" panose="02040503050406030204" pitchFamily="18" charset="0"/>
                        <a:ea typeface="Cambria Math" panose="02040503050406030204" pitchFamily="18" charset="0"/>
                      </a:rPr>
                      <m:t>],</m:t>
                    </m:r>
                  </m:oMath>
                </a14:m>
                <a:r>
                  <a:rPr kumimoji="1" lang="zh-CN" altLang="en-US" dirty="0"/>
                  <a:t>即</a:t>
                </a:r>
                <a14:m>
                  <m:oMath xmlns:m="http://schemas.openxmlformats.org/officeDocument/2006/math">
                    <m:sSub>
                      <m:sSubPr>
                        <m:ctrlPr>
                          <a:rPr kumimoji="1" lang="en-US" altLang="zh-CN" i="1">
                            <a:latin typeface="Cambria Math" panose="02040503050406030204" pitchFamily="18" charset="0"/>
                          </a:rPr>
                        </m:ctrlPr>
                      </m:sSubPr>
                      <m:e>
                        <m:r>
                          <m:rPr>
                            <m:sty m:val="p"/>
                          </m:rPr>
                          <a:rPr kumimoji="1" lang="en-US" altLang="zh-CN" i="1">
                            <a:latin typeface="Cambria Math" panose="02040503050406030204" pitchFamily="18" charset="0"/>
                          </a:rPr>
                          <m:t>W</m:t>
                        </m:r>
                      </m:e>
                      <m:sub>
                        <m:r>
                          <a:rPr kumimoji="1" lang="en-US" altLang="zh-CN" i="1">
                            <a:latin typeface="Cambria Math" panose="02040503050406030204" pitchFamily="18" charset="0"/>
                          </a:rPr>
                          <m:t>𝑖</m:t>
                        </m:r>
                        <m:r>
                          <a:rPr kumimoji="1" lang="en-US" altLang="zh-CN" i="1">
                            <a:latin typeface="Cambria Math" panose="02040503050406030204" pitchFamily="18" charset="0"/>
                          </a:rPr>
                          <m:t>,</m:t>
                        </m:r>
                        <m:r>
                          <a:rPr kumimoji="1" lang="en-US" altLang="zh-CN" i="1">
                            <a:latin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𝑈</m:t>
                    </m:r>
                    <m:r>
                      <a:rPr kumimoji="1" lang="en-US" altLang="zh-CN" i="1">
                        <a:latin typeface="Cambria Math" panose="02040503050406030204" pitchFamily="18" charset="0"/>
                        <a:ea typeface="Cambria Math" panose="02040503050406030204" pitchFamily="18" charset="0"/>
                      </a:rPr>
                      <m:t>(−</m:t>
                    </m:r>
                    <m:rad>
                      <m:radPr>
                        <m:degHide m:val="on"/>
                        <m:ctrlPr>
                          <a:rPr kumimoji="1" lang="en-US" altLang="zh-CN" i="1">
                            <a:latin typeface="Cambria Math" panose="02040503050406030204" pitchFamily="18" charset="0"/>
                            <a:ea typeface="Cambria Math" panose="02040503050406030204" pitchFamily="18" charset="0"/>
                          </a:rPr>
                        </m:ctrlPr>
                      </m:radPr>
                      <m:deg/>
                      <m:e>
                        <m:f>
                          <m:fPr>
                            <m:ctrlPr>
                              <a:rPr kumimoji="1" lang="en-US" altLang="zh-CN" i="1">
                                <a:latin typeface="Cambria Math" panose="02040503050406030204" pitchFamily="18" charset="0"/>
                                <a:ea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6</m:t>
                            </m:r>
                          </m:num>
                          <m:den>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i="1">
                                    <a:latin typeface="Cambria Math" panose="02040503050406030204" pitchFamily="18" charset="0"/>
                                  </a:rPr>
                                  <m:t>𝑖𝑛</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i="1">
                                    <a:latin typeface="Cambria Math" panose="02040503050406030204" pitchFamily="18" charset="0"/>
                                  </a:rPr>
                                  <m:t>𝑜𝑢𝑡</m:t>
                                </m:r>
                              </m:sub>
                            </m:sSub>
                          </m:den>
                        </m:f>
                      </m:e>
                    </m:rad>
                    <m:r>
                      <a:rPr kumimoji="1" lang="en-US" altLang="zh-CN" i="1">
                        <a:latin typeface="Cambria Math" panose="02040503050406030204" pitchFamily="18" charset="0"/>
                        <a:ea typeface="Cambria Math" panose="02040503050406030204" pitchFamily="18" charset="0"/>
                      </a:rPr>
                      <m:t>,</m:t>
                    </m:r>
                    <m:rad>
                      <m:radPr>
                        <m:degHide m:val="on"/>
                        <m:ctrlPr>
                          <a:rPr kumimoji="1" lang="en-US" altLang="zh-CN" i="1">
                            <a:latin typeface="Cambria Math" panose="02040503050406030204" pitchFamily="18" charset="0"/>
                            <a:ea typeface="Cambria Math" panose="02040503050406030204" pitchFamily="18" charset="0"/>
                          </a:rPr>
                        </m:ctrlPr>
                      </m:radPr>
                      <m:deg/>
                      <m:e>
                        <m:f>
                          <m:fPr>
                            <m:ctrlPr>
                              <a:rPr kumimoji="1" lang="en-US" altLang="zh-CN" i="1">
                                <a:latin typeface="Cambria Math" panose="02040503050406030204" pitchFamily="18" charset="0"/>
                                <a:ea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6</m:t>
                            </m:r>
                          </m:num>
                          <m:den>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i="1">
                                    <a:latin typeface="Cambria Math" panose="02040503050406030204" pitchFamily="18" charset="0"/>
                                  </a:rPr>
                                  <m:t>𝑖𝑛</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i="1">
                                    <a:latin typeface="Cambria Math" panose="02040503050406030204" pitchFamily="18" charset="0"/>
                                  </a:rPr>
                                  <m:t>𝑜𝑢𝑡</m:t>
                                </m:r>
                              </m:sub>
                            </m:sSub>
                          </m:den>
                        </m:f>
                      </m:e>
                    </m:rad>
                    <m:r>
                      <a:rPr kumimoji="1" lang="en-US" altLang="zh-CN" i="1">
                        <a:latin typeface="Cambria Math" panose="02040503050406030204" pitchFamily="18" charset="0"/>
                        <a:ea typeface="Cambria Math" panose="02040503050406030204" pitchFamily="18" charset="0"/>
                      </a:rPr>
                      <m:t>)</m:t>
                    </m:r>
                  </m:oMath>
                </a14:m>
                <a:endParaRPr kumimoji="1" lang="en-US" altLang="zh-CN"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43" t="-28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33675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参数初始化</a:t>
            </a:r>
            <a:endParaRPr lang="zh-CN" altLang="en-US" dirty="0"/>
          </a:p>
        </p:txBody>
      </p:sp>
      <p:sp>
        <p:nvSpPr>
          <p:cNvPr id="3" name="内容占位符 2"/>
          <p:cNvSpPr>
            <a:spLocks noGrp="1"/>
          </p:cNvSpPr>
          <p:nvPr>
            <p:ph idx="1"/>
          </p:nvPr>
        </p:nvSpPr>
        <p:spPr/>
        <p:txBody>
          <a:bodyPr/>
          <a:lstStyle/>
          <a:p>
            <a:r>
              <a:rPr kumimoji="1" lang="en-US" altLang="zh-CN" dirty="0"/>
              <a:t>Xavier</a:t>
            </a:r>
            <a:r>
              <a:rPr kumimoji="1" lang="zh-CN" altLang="en-US" dirty="0" smtClean="0"/>
              <a:t>初始化</a:t>
            </a:r>
            <a:r>
              <a:rPr lang="zh-CN" altLang="en-US" dirty="0" smtClean="0"/>
              <a:t>的问题</a:t>
            </a:r>
            <a:endParaRPr lang="en-US" altLang="zh-CN" dirty="0" smtClean="0"/>
          </a:p>
          <a:p>
            <a:pPr marL="0" indent="0">
              <a:buNone/>
            </a:pPr>
            <a:r>
              <a:rPr lang="en-US" altLang="zh-CN" dirty="0"/>
              <a:t>Xavier initialization</a:t>
            </a:r>
            <a:r>
              <a:rPr lang="zh-CN" altLang="en-US" dirty="0"/>
              <a:t>是在线性函数上推导得出，这说明它对非线性函数并不具有普适性</a:t>
            </a:r>
            <a:r>
              <a:rPr lang="zh-CN" altLang="en-US" dirty="0" smtClean="0"/>
              <a:t>，之前的例子仅仅</a:t>
            </a:r>
            <a:r>
              <a:rPr lang="zh-CN" altLang="en-US" dirty="0"/>
              <a:t>说明它对</a:t>
            </a:r>
            <a:r>
              <a:rPr lang="en-US" altLang="zh-CN" dirty="0" err="1"/>
              <a:t>tanh</a:t>
            </a:r>
            <a:r>
              <a:rPr lang="zh-CN" altLang="en-US" dirty="0"/>
              <a:t>很有效，那么对于目前最常用的</a:t>
            </a:r>
            <a:r>
              <a:rPr lang="en-US" altLang="zh-CN" dirty="0" err="1"/>
              <a:t>ReLU</a:t>
            </a:r>
            <a:r>
              <a:rPr lang="zh-CN" altLang="en-US" dirty="0"/>
              <a:t>神经元</a:t>
            </a:r>
            <a:r>
              <a:rPr lang="zh-CN" altLang="en-US" dirty="0" smtClean="0"/>
              <a:t>呢？</a:t>
            </a:r>
            <a:endParaRPr lang="en-US" altLang="zh-CN" dirty="0" smtClean="0"/>
          </a:p>
          <a:p>
            <a:pPr marL="0" indent="0">
              <a:buNone/>
            </a:pPr>
            <a:endParaRPr lang="en-US" altLang="zh-CN" dirty="0" smtClean="0"/>
          </a:p>
          <a:p>
            <a:pPr marL="0" indent="0">
              <a:buNone/>
            </a:pPr>
            <a:endParaRPr kumimoji="1" lang="en-US" altLang="zh-CN" dirty="0"/>
          </a:p>
        </p:txBody>
      </p:sp>
      <p:sp>
        <p:nvSpPr>
          <p:cNvPr id="4" name="AutoShape 2" descr="https://pic4.zhimg.com/80/v2-c7bee22f2b2bbf671eecbbada800e876_hd.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228" y="3619777"/>
            <a:ext cx="8894560" cy="2557186"/>
          </a:xfrm>
          <a:prstGeom prst="rect">
            <a:avLst/>
          </a:prstGeom>
        </p:spPr>
      </p:pic>
    </p:spTree>
    <p:extLst>
      <p:ext uri="{BB962C8B-B14F-4D97-AF65-F5344CB8AC3E}">
        <p14:creationId xmlns:p14="http://schemas.microsoft.com/office/powerpoint/2010/main" val="40528882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参数初始化</a:t>
            </a:r>
            <a:endParaRPr lang="zh-CN" altLang="en-US" dirty="0"/>
          </a:p>
        </p:txBody>
      </p:sp>
      <p:sp>
        <p:nvSpPr>
          <p:cNvPr id="3" name="内容占位符 2"/>
          <p:cNvSpPr>
            <a:spLocks noGrp="1"/>
          </p:cNvSpPr>
          <p:nvPr>
            <p:ph idx="1"/>
          </p:nvPr>
        </p:nvSpPr>
        <p:spPr/>
        <p:txBody>
          <a:bodyPr/>
          <a:lstStyle/>
          <a:p>
            <a:r>
              <a:rPr lang="en-US" altLang="zh-CN" dirty="0"/>
              <a:t>He </a:t>
            </a:r>
            <a:r>
              <a:rPr lang="en-US" altLang="zh-CN" dirty="0" smtClean="0"/>
              <a:t>initialization </a:t>
            </a:r>
            <a:r>
              <a:rPr lang="zh-CN" altLang="en-US" dirty="0" smtClean="0"/>
              <a:t>（</a:t>
            </a:r>
            <a:r>
              <a:rPr lang="en-US" altLang="zh-CN" dirty="0" err="1" smtClean="0"/>
              <a:t>ReLu</a:t>
            </a:r>
            <a:r>
              <a:rPr lang="zh-CN" altLang="en-US" dirty="0" smtClean="0"/>
              <a:t>激活函数）</a:t>
            </a:r>
            <a:endParaRPr lang="en-US" altLang="zh-CN" dirty="0"/>
          </a:p>
          <a:p>
            <a:pPr marL="0" indent="0">
              <a:buNone/>
            </a:pPr>
            <a:r>
              <a:rPr lang="en-US" altLang="zh-CN" dirty="0"/>
              <a:t/>
            </a:r>
            <a:br>
              <a:rPr lang="en-US" altLang="zh-CN" dirty="0"/>
            </a:br>
            <a:endParaRPr lang="zh-CN" altLang="en-US" dirty="0"/>
          </a:p>
        </p:txBody>
      </p:sp>
      <p:sp>
        <p:nvSpPr>
          <p:cNvPr id="4" name="AutoShape 2" descr="https://pic4.zhimg.com/80/v2-c7bee22f2b2bbf671eecbbada800e876_hd.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50" name="Picture 6" descr="https://pic3.zhimg.com/80/v2-b043f49670cac2c2c59e684a4fcf9d10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7091" y="2785810"/>
            <a:ext cx="8521466" cy="259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781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批量、小批量、随机</a:t>
            </a:r>
          </a:p>
        </p:txBody>
      </p:sp>
      <p:sp>
        <p:nvSpPr>
          <p:cNvPr id="3" name="内容占位符 2"/>
          <p:cNvSpPr>
            <a:spLocks noGrp="1"/>
          </p:cNvSpPr>
          <p:nvPr>
            <p:ph idx="1"/>
          </p:nvPr>
        </p:nvSpPr>
        <p:spPr/>
        <p:txBody>
          <a:bodyPr/>
          <a:lstStyle/>
          <a:p>
            <a:pPr marL="514350" indent="-514350">
              <a:buAutoNum type="arabicPeriod"/>
            </a:pPr>
            <a:r>
              <a:rPr kumimoji="1" lang="zh-CN" altLang="en-US" dirty="0"/>
              <a:t>批量（</a:t>
            </a:r>
            <a:r>
              <a:rPr kumimoji="1" lang="en-US" altLang="zh-CN" dirty="0"/>
              <a:t>batch</a:t>
            </a:r>
            <a:r>
              <a:rPr kumimoji="1" lang="zh-CN" altLang="en-US" dirty="0"/>
              <a:t>）：使用全部数据</a:t>
            </a:r>
            <a:endParaRPr kumimoji="1" lang="en-US" altLang="zh-CN" dirty="0"/>
          </a:p>
          <a:p>
            <a:pPr marL="514350" indent="-514350">
              <a:buAutoNum type="arabicPeriod"/>
            </a:pPr>
            <a:r>
              <a:rPr kumimoji="1" lang="zh-CN" altLang="en-US" dirty="0"/>
              <a:t>小批量（</a:t>
            </a:r>
            <a:r>
              <a:rPr kumimoji="1" lang="en-US" altLang="zh-CN" dirty="0"/>
              <a:t>mini-batch</a:t>
            </a:r>
            <a:r>
              <a:rPr kumimoji="1" lang="zh-CN" altLang="en-US" dirty="0"/>
              <a:t>）：使用一部分数据</a:t>
            </a:r>
            <a:endParaRPr kumimoji="1" lang="en-US" altLang="zh-CN" dirty="0"/>
          </a:p>
          <a:p>
            <a:pPr marL="514350" indent="-514350">
              <a:buAutoNum type="arabicPeriod"/>
            </a:pPr>
            <a:r>
              <a:rPr kumimoji="1" lang="zh-CN" altLang="en-US" dirty="0"/>
              <a:t>随机（</a:t>
            </a:r>
            <a:r>
              <a:rPr kumimoji="1" lang="en-US" altLang="zh-CN" dirty="0"/>
              <a:t>stochastic</a:t>
            </a:r>
            <a:r>
              <a:rPr kumimoji="1" lang="zh-CN" altLang="en-US" dirty="0"/>
              <a:t>）：使用一条数据</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2647</Words>
  <Application>Microsoft Office PowerPoint</Application>
  <PresentationFormat>宽屏</PresentationFormat>
  <Paragraphs>398</Paragraphs>
  <Slides>86</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86</vt:i4>
      </vt:variant>
    </vt:vector>
  </HeadingPairs>
  <TitlesOfParts>
    <vt:vector size="92" baseType="lpstr">
      <vt:lpstr>-apple-system</vt:lpstr>
      <vt:lpstr>等线</vt:lpstr>
      <vt:lpstr>等线 Light</vt:lpstr>
      <vt:lpstr>Arial</vt:lpstr>
      <vt:lpstr>Cambria Math</vt:lpstr>
      <vt:lpstr>Office 主题​​</vt:lpstr>
      <vt:lpstr>PowerPoint 演示文稿</vt:lpstr>
      <vt:lpstr>目录</vt:lpstr>
      <vt:lpstr>上溢与下溢</vt:lpstr>
      <vt:lpstr>上溢与下溢</vt:lpstr>
      <vt:lpstr>病态条件</vt:lpstr>
      <vt:lpstr>病态条件</vt:lpstr>
      <vt:lpstr>深度学习中的优化与纯优化区别</vt:lpstr>
      <vt:lpstr>深度学习中的优化与纯优化区别</vt:lpstr>
      <vt:lpstr>批量、小批量、随机</vt:lpstr>
      <vt:lpstr>批量、小批量、随机</vt:lpstr>
      <vt:lpstr>深度学习中优化的困难</vt:lpstr>
      <vt:lpstr>深度学习中优化的困难</vt:lpstr>
      <vt:lpstr>梯度优化基础（一阶）</vt:lpstr>
      <vt:lpstr>梯度优化基础（一阶）</vt:lpstr>
      <vt:lpstr>梯度优化基础（一阶）</vt:lpstr>
      <vt:lpstr>梯度优化基础（一阶）</vt:lpstr>
      <vt:lpstr>梯度优化基础（一阶）</vt:lpstr>
      <vt:lpstr>二阶优化方法</vt:lpstr>
      <vt:lpstr>二阶优化方法</vt:lpstr>
      <vt:lpstr>二阶优化方法</vt:lpstr>
      <vt:lpstr>二阶优化方法</vt:lpstr>
      <vt:lpstr>二阶优化方法</vt:lpstr>
      <vt:lpstr>二阶优化方法</vt:lpstr>
      <vt:lpstr>二阶优化方法</vt:lpstr>
      <vt:lpstr>二阶优化方法</vt:lpstr>
      <vt:lpstr>二阶优化方法</vt:lpstr>
      <vt:lpstr>二阶优化方法</vt:lpstr>
      <vt:lpstr>二阶优化方法</vt:lpstr>
      <vt:lpstr>二阶优化方法</vt:lpstr>
      <vt:lpstr>二阶优化方法</vt:lpstr>
      <vt:lpstr>二阶优化方法</vt:lpstr>
      <vt:lpstr>二阶优化方法</vt:lpstr>
      <vt:lpstr>二阶优化方法</vt:lpstr>
      <vt:lpstr>二阶优化方法</vt:lpstr>
      <vt:lpstr>二阶优化方法</vt:lpstr>
      <vt:lpstr>二阶优化方法</vt:lpstr>
      <vt:lpstr>二阶优化方法</vt:lpstr>
      <vt:lpstr>二阶优化方法</vt:lpstr>
      <vt:lpstr>二阶优化方法</vt:lpstr>
      <vt:lpstr>二阶优化方法</vt:lpstr>
      <vt:lpstr>一阶优化方法</vt:lpstr>
      <vt:lpstr>SGD</vt:lpstr>
      <vt:lpstr>SGD</vt:lpstr>
      <vt:lpstr>动量</vt:lpstr>
      <vt:lpstr>动量</vt:lpstr>
      <vt:lpstr>动量</vt:lpstr>
      <vt:lpstr>动量</vt:lpstr>
      <vt:lpstr>动量</vt:lpstr>
      <vt:lpstr>Nesterov 动量</vt:lpstr>
      <vt:lpstr>Nesterov动量</vt:lpstr>
      <vt:lpstr>Nesterov动量</vt:lpstr>
      <vt:lpstr>Nesterov动量</vt:lpstr>
      <vt:lpstr>自适应学习率算法</vt:lpstr>
      <vt:lpstr>AdaGrad</vt:lpstr>
      <vt:lpstr>AdaGrad</vt:lpstr>
      <vt:lpstr>RMSProp</vt:lpstr>
      <vt:lpstr>RMSProp</vt:lpstr>
      <vt:lpstr>RMSProp+Nesterov动量</vt:lpstr>
      <vt:lpstr>Adam</vt:lpstr>
      <vt:lpstr>Adam</vt:lpstr>
      <vt:lpstr>Adam</vt:lpstr>
      <vt:lpstr>Adam</vt:lpstr>
      <vt:lpstr>Adam</vt:lpstr>
      <vt:lpstr>Adam</vt:lpstr>
      <vt:lpstr>批标准化（Batch Normalization）</vt:lpstr>
      <vt:lpstr>批标准化（Batch Normalization）</vt:lpstr>
      <vt:lpstr>批标准化（Batch Normalization）</vt:lpstr>
      <vt:lpstr>批标准化（Batch Normalization）</vt:lpstr>
      <vt:lpstr>批标准化（Batch Normalization）</vt:lpstr>
      <vt:lpstr>批标准化（Batch Normalization）</vt:lpstr>
      <vt:lpstr>批标准化（Batch Normalization）</vt:lpstr>
      <vt:lpstr>坐标下降</vt:lpstr>
      <vt:lpstr>坐标下降</vt:lpstr>
      <vt:lpstr>坐标下降</vt:lpstr>
      <vt:lpstr>参数初始化</vt:lpstr>
      <vt:lpstr>参数初始化</vt:lpstr>
      <vt:lpstr>参数初始化</vt:lpstr>
      <vt:lpstr>参数初始化</vt:lpstr>
      <vt:lpstr>参数初始化</vt:lpstr>
      <vt:lpstr>参数初始化</vt:lpstr>
      <vt:lpstr>参数初始化</vt:lpstr>
      <vt:lpstr>参数初始化</vt:lpstr>
      <vt:lpstr>参数初始化</vt:lpstr>
      <vt:lpstr>参数初始化</vt:lpstr>
      <vt:lpstr>参数初始化</vt:lpstr>
      <vt:lpstr>参数初始化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高宝丽</dc:creator>
  <cp:lastModifiedBy>刘 攀</cp:lastModifiedBy>
  <cp:revision>97</cp:revision>
  <dcterms:created xsi:type="dcterms:W3CDTF">2018-10-22T10:04:00Z</dcterms:created>
  <dcterms:modified xsi:type="dcterms:W3CDTF">2018-10-30T12:29:41Z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2052-10.1.0.7397</vt:lpwstr>
  </property>
</Properties>
</file>